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93DDB1-1DAD-45D6-B646-D54153A39D24}" type="datetimeFigureOut">
              <a:rPr lang="en-CA" smtClean="0"/>
              <a:t>2017-08-18</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AFF57E-BBC8-4206-A6C4-D045C99813CB}" type="slidenum">
              <a:rPr lang="en-CA" smtClean="0"/>
              <a:t>‹#›</a:t>
            </a:fld>
            <a:endParaRPr lang="en-CA"/>
          </a:p>
        </p:txBody>
      </p:sp>
    </p:spTree>
    <p:extLst>
      <p:ext uri="{BB962C8B-B14F-4D97-AF65-F5344CB8AC3E}">
        <p14:creationId xmlns:p14="http://schemas.microsoft.com/office/powerpoint/2010/main" val="32267152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n-US"/>
          </a:p>
        </p:txBody>
      </p:sp>
      <p:sp>
        <p:nvSpPr>
          <p:cNvPr id="4" name="Slide Number Placeholder 3"/>
          <p:cNvSpPr>
            <a:spLocks noGrp="1"/>
          </p:cNvSpPr>
          <p:nvPr>
            <p:ph type="sldNum" sz="quarter" idx="5"/>
          </p:nvPr>
        </p:nvSpPr>
        <p:spPr/>
        <p:txBody>
          <a:bodyPr/>
          <a:lstStyle/>
          <a:p>
            <a:pPr>
              <a:defRPr/>
            </a:pPr>
            <a:fld id="{152BC979-3AAF-4072-9F63-8C6CE9D42236}" type="slidenum">
              <a:rPr lang="en-CA" smtClean="0">
                <a:solidFill>
                  <a:prstClr val="black"/>
                </a:solidFill>
              </a:rPr>
              <a:pPr>
                <a:defRPr/>
              </a:pPr>
              <a:t>2</a:t>
            </a:fld>
            <a:endParaRPr lang="en-CA">
              <a:solidFill>
                <a:prstClr val="black"/>
              </a:solidFill>
            </a:endParaRPr>
          </a:p>
        </p:txBody>
      </p:sp>
    </p:spTree>
    <p:extLst>
      <p:ext uri="{BB962C8B-B14F-4D97-AF65-F5344CB8AC3E}">
        <p14:creationId xmlns:p14="http://schemas.microsoft.com/office/powerpoint/2010/main" val="7013716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en-US"/>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FC2AC6AA-6AF1-4DAE-8E1F-0A224DA4384E}" type="slidenum">
              <a:rPr lang="en-CA" altLang="en-US" smtClean="0">
                <a:solidFill>
                  <a:prstClr val="black"/>
                </a:solidFill>
              </a:rPr>
              <a:pPr fontAlgn="base">
                <a:spcBef>
                  <a:spcPct val="0"/>
                </a:spcBef>
                <a:spcAft>
                  <a:spcPct val="0"/>
                </a:spcAft>
              </a:pPr>
              <a:t>5</a:t>
            </a:fld>
            <a:endParaRPr lang="en-CA" altLang="en-US">
              <a:solidFill>
                <a:prstClr val="black"/>
              </a:solidFill>
            </a:endParaRPr>
          </a:p>
        </p:txBody>
      </p:sp>
    </p:spTree>
    <p:extLst>
      <p:ext uri="{BB962C8B-B14F-4D97-AF65-F5344CB8AC3E}">
        <p14:creationId xmlns:p14="http://schemas.microsoft.com/office/powerpoint/2010/main" val="1961932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5" name="Footer Placeholder 4"/>
          <p:cNvSpPr>
            <a:spLocks noGrp="1"/>
          </p:cNvSpPr>
          <p:nvPr>
            <p:ph type="ftr" sz="quarter" idx="11"/>
          </p:nvPr>
        </p:nvSpPr>
        <p:spPr/>
        <p:txBody>
          <a:bodyPr/>
          <a:lstStyle>
            <a:lvl1pPr>
              <a:defRPr/>
            </a:lvl1pPr>
          </a:lstStyle>
          <a:p>
            <a:pPr>
              <a:defRPr/>
            </a:pPr>
            <a:endParaRPr lang="en-CA">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C950992-E3F1-4425-B606-88128D4B1B37}" type="slidenum">
              <a:rPr lang="en-CA">
                <a:solidFill>
                  <a:prstClr val="black">
                    <a:tint val="75000"/>
                  </a:prstClr>
                </a:solidFill>
              </a:rPr>
              <a:pPr>
                <a:defRPr/>
              </a:pPr>
              <a:t>‹#›</a:t>
            </a:fld>
            <a:endParaRPr lang="en-CA">
              <a:solidFill>
                <a:prstClr val="black">
                  <a:tint val="75000"/>
                </a:prstClr>
              </a:solidFill>
            </a:endParaRPr>
          </a:p>
        </p:txBody>
      </p:sp>
    </p:spTree>
    <p:extLst>
      <p:ext uri="{BB962C8B-B14F-4D97-AF65-F5344CB8AC3E}">
        <p14:creationId xmlns:p14="http://schemas.microsoft.com/office/powerpoint/2010/main" val="2775271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solidFill>
                  <a:prstClr val="black">
                    <a:tint val="75000"/>
                  </a:prstClr>
                </a:solidFill>
              </a:rPr>
              <a:t>5/15/2015</a:t>
            </a:r>
            <a:endParaRPr lang="en-CA">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CA">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8B01C04F-6108-4077-AE27-2BD8573191CD}" type="slidenum">
              <a:rPr lang="en-CA">
                <a:solidFill>
                  <a:prstClr val="black">
                    <a:tint val="75000"/>
                  </a:prstClr>
                </a:solidFill>
              </a:rPr>
              <a:pPr>
                <a:defRPr/>
              </a:pPr>
              <a:t>‹#›</a:t>
            </a:fld>
            <a:endParaRPr lang="en-CA">
              <a:solidFill>
                <a:prstClr val="black">
                  <a:tint val="75000"/>
                </a:prstClr>
              </a:solidFill>
            </a:endParaRPr>
          </a:p>
        </p:txBody>
      </p:sp>
    </p:spTree>
    <p:extLst>
      <p:ext uri="{BB962C8B-B14F-4D97-AF65-F5344CB8AC3E}">
        <p14:creationId xmlns:p14="http://schemas.microsoft.com/office/powerpoint/2010/main" val="3495090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lvl1pPr>
              <a:defRPr/>
            </a:lvl1pPr>
          </a:lstStyle>
          <a:p>
            <a:pPr>
              <a:defRPr/>
            </a:pPr>
            <a:r>
              <a:rPr lang="en-US">
                <a:solidFill>
                  <a:prstClr val="black">
                    <a:tint val="75000"/>
                  </a:prstClr>
                </a:solidFill>
              </a:rPr>
              <a:t>5/15/2015</a:t>
            </a:r>
            <a:endParaRPr lang="en-CA">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CA">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F43B70A-C0C5-493B-9729-DC95AC7B763D}" type="slidenum">
              <a:rPr lang="en-CA">
                <a:solidFill>
                  <a:prstClr val="black">
                    <a:tint val="75000"/>
                  </a:prstClr>
                </a:solidFill>
              </a:rPr>
              <a:pPr>
                <a:defRPr/>
              </a:pPr>
              <a:t>‹#›</a:t>
            </a:fld>
            <a:endParaRPr lang="en-CA">
              <a:solidFill>
                <a:prstClr val="black">
                  <a:tint val="75000"/>
                </a:prstClr>
              </a:solidFill>
            </a:endParaRPr>
          </a:p>
        </p:txBody>
      </p:sp>
    </p:spTree>
    <p:extLst>
      <p:ext uri="{BB962C8B-B14F-4D97-AF65-F5344CB8AC3E}">
        <p14:creationId xmlns:p14="http://schemas.microsoft.com/office/powerpoint/2010/main" val="33264934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lvl1pPr>
              <a:defRPr/>
            </a:lvl1pPr>
          </a:lstStyle>
          <a:p>
            <a:pPr>
              <a:defRPr/>
            </a:pPr>
            <a:r>
              <a:rPr lang="en-US">
                <a:solidFill>
                  <a:prstClr val="black">
                    <a:tint val="75000"/>
                  </a:prstClr>
                </a:solidFill>
              </a:rPr>
              <a:t>5/15/2015</a:t>
            </a:r>
            <a:endParaRPr lang="en-CA">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CA">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E01653EE-8FA8-4BAB-8450-FBD600D925C3}" type="slidenum">
              <a:rPr lang="en-CA">
                <a:solidFill>
                  <a:prstClr val="black">
                    <a:tint val="75000"/>
                  </a:prstClr>
                </a:solidFill>
              </a:rPr>
              <a:pPr>
                <a:defRPr/>
              </a:pPr>
              <a:t>‹#›</a:t>
            </a:fld>
            <a:endParaRPr lang="en-CA">
              <a:solidFill>
                <a:prstClr val="black">
                  <a:tint val="75000"/>
                </a:prstClr>
              </a:solidFill>
            </a:endParaRPr>
          </a:p>
        </p:txBody>
      </p:sp>
    </p:spTree>
    <p:extLst>
      <p:ext uri="{BB962C8B-B14F-4D97-AF65-F5344CB8AC3E}">
        <p14:creationId xmlns:p14="http://schemas.microsoft.com/office/powerpoint/2010/main" val="493517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lvl1pPr>
              <a:defRPr/>
            </a:lvl1pPr>
          </a:lstStyle>
          <a:p>
            <a:pPr>
              <a:defRPr/>
            </a:pPr>
            <a:r>
              <a:rPr lang="en-US" dirty="0">
                <a:solidFill>
                  <a:prstClr val="black">
                    <a:tint val="75000"/>
                  </a:prstClr>
                </a:solidFill>
              </a:rPr>
              <a:t>3/13/2016</a:t>
            </a:r>
            <a:endParaRPr lang="en-CA"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CA">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BE59A168-8677-43ED-9E6B-72E0B2400B41}" type="slidenum">
              <a:rPr lang="en-CA">
                <a:solidFill>
                  <a:prstClr val="black">
                    <a:tint val="75000"/>
                  </a:prstClr>
                </a:solidFill>
              </a:rPr>
              <a:pPr>
                <a:defRPr/>
              </a:pPr>
              <a:t>‹#›</a:t>
            </a:fld>
            <a:endParaRPr lang="en-CA">
              <a:solidFill>
                <a:prstClr val="black">
                  <a:tint val="75000"/>
                </a:prstClr>
              </a:solidFill>
            </a:endParaRPr>
          </a:p>
        </p:txBody>
      </p:sp>
      <p:sp>
        <p:nvSpPr>
          <p:cNvPr id="7" name="Title 6"/>
          <p:cNvSpPr>
            <a:spLocks noGrp="1"/>
          </p:cNvSpPr>
          <p:nvPr>
            <p:ph type="title"/>
          </p:nvPr>
        </p:nvSpPr>
        <p:spPr/>
        <p:txBody>
          <a:bodyPr/>
          <a:lstStyle/>
          <a:p>
            <a:r>
              <a:rPr lang="en-US"/>
              <a:t>Click to edit Master title style</a:t>
            </a:r>
            <a:endParaRPr lang="en-CA"/>
          </a:p>
        </p:txBody>
      </p:sp>
    </p:spTree>
    <p:extLst>
      <p:ext uri="{BB962C8B-B14F-4D97-AF65-F5344CB8AC3E}">
        <p14:creationId xmlns:p14="http://schemas.microsoft.com/office/powerpoint/2010/main" val="1561569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pPr>
              <a:defRPr/>
            </a:pPr>
            <a:r>
              <a:rPr lang="en-US" dirty="0">
                <a:solidFill>
                  <a:prstClr val="black">
                    <a:tint val="75000"/>
                  </a:prstClr>
                </a:solidFill>
              </a:rPr>
              <a:t>3/13/2016</a:t>
            </a:r>
            <a:endParaRPr lang="en-CA" dirty="0">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CA">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24ECC74E-EAB1-49CD-85AD-0404BFCC5FF0}" type="slidenum">
              <a:rPr lang="en-CA" smtClean="0">
                <a:solidFill>
                  <a:prstClr val="black">
                    <a:tint val="75000"/>
                  </a:prstClr>
                </a:solidFill>
              </a:rPr>
              <a:pPr>
                <a:defRPr/>
              </a:pPr>
              <a:t>‹#›</a:t>
            </a:fld>
            <a:endParaRPr lang="en-CA">
              <a:solidFill>
                <a:prstClr val="black">
                  <a:tint val="75000"/>
                </a:prstClr>
              </a:solidFill>
            </a:endParaRPr>
          </a:p>
        </p:txBody>
      </p:sp>
    </p:spTree>
    <p:extLst>
      <p:ext uri="{BB962C8B-B14F-4D97-AF65-F5344CB8AC3E}">
        <p14:creationId xmlns:p14="http://schemas.microsoft.com/office/powerpoint/2010/main" val="1256293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solidFill>
                  <a:prstClr val="black">
                    <a:tint val="75000"/>
                  </a:prstClr>
                </a:solidFill>
              </a:rPr>
              <a:t>5/15/2015</a:t>
            </a:r>
            <a:endParaRPr lang="en-CA">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CA">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7461F64E-DBBA-4EE3-B636-D1B3DB826006}" type="slidenum">
              <a:rPr lang="en-CA">
                <a:solidFill>
                  <a:prstClr val="black">
                    <a:tint val="75000"/>
                  </a:prstClr>
                </a:solidFill>
              </a:rPr>
              <a:pPr>
                <a:defRPr/>
              </a:pPr>
              <a:t>‹#›</a:t>
            </a:fld>
            <a:endParaRPr lang="en-CA">
              <a:solidFill>
                <a:prstClr val="black">
                  <a:tint val="75000"/>
                </a:prstClr>
              </a:solidFill>
            </a:endParaRPr>
          </a:p>
        </p:txBody>
      </p:sp>
    </p:spTree>
    <p:extLst>
      <p:ext uri="{BB962C8B-B14F-4D97-AF65-F5344CB8AC3E}">
        <p14:creationId xmlns:p14="http://schemas.microsoft.com/office/powerpoint/2010/main" val="1786386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3"/>
          <p:cNvSpPr>
            <a:spLocks noGrp="1"/>
          </p:cNvSpPr>
          <p:nvPr>
            <p:ph type="dt" sz="half" idx="10"/>
          </p:nvPr>
        </p:nvSpPr>
        <p:spPr/>
        <p:txBody>
          <a:bodyPr/>
          <a:lstStyle>
            <a:lvl1pPr>
              <a:defRPr/>
            </a:lvl1pPr>
          </a:lstStyle>
          <a:p>
            <a:pPr>
              <a:defRPr/>
            </a:pPr>
            <a:r>
              <a:rPr lang="en-US">
                <a:solidFill>
                  <a:prstClr val="black">
                    <a:tint val="75000"/>
                  </a:prstClr>
                </a:solidFill>
              </a:rPr>
              <a:t>5/15/2015</a:t>
            </a:r>
            <a:endParaRPr lang="en-CA">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CA">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8F116036-805A-479B-948C-4B02DDFDA1FB}" type="slidenum">
              <a:rPr lang="en-CA">
                <a:solidFill>
                  <a:prstClr val="black">
                    <a:tint val="75000"/>
                  </a:prstClr>
                </a:solidFill>
              </a:rPr>
              <a:pPr>
                <a:defRPr/>
              </a:pPr>
              <a:t>‹#›</a:t>
            </a:fld>
            <a:endParaRPr lang="en-CA">
              <a:solidFill>
                <a:prstClr val="black">
                  <a:tint val="75000"/>
                </a:prstClr>
              </a:solidFill>
            </a:endParaRPr>
          </a:p>
        </p:txBody>
      </p:sp>
    </p:spTree>
    <p:extLst>
      <p:ext uri="{BB962C8B-B14F-4D97-AF65-F5344CB8AC3E}">
        <p14:creationId xmlns:p14="http://schemas.microsoft.com/office/powerpoint/2010/main" val="33522397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3"/>
          <p:cNvSpPr>
            <a:spLocks noGrp="1"/>
          </p:cNvSpPr>
          <p:nvPr>
            <p:ph type="dt" sz="half" idx="10"/>
          </p:nvPr>
        </p:nvSpPr>
        <p:spPr/>
        <p:txBody>
          <a:bodyPr/>
          <a:lstStyle>
            <a:lvl1pPr>
              <a:defRPr/>
            </a:lvl1pPr>
          </a:lstStyle>
          <a:p>
            <a:pPr>
              <a:defRPr/>
            </a:pPr>
            <a:r>
              <a:rPr lang="en-US">
                <a:solidFill>
                  <a:prstClr val="black">
                    <a:tint val="75000"/>
                  </a:prstClr>
                </a:solidFill>
              </a:rPr>
              <a:t>5/15/2015</a:t>
            </a:r>
            <a:endParaRPr lang="en-CA">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CA">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91279E10-BF17-40EB-B2C6-162448613062}" type="slidenum">
              <a:rPr lang="en-CA">
                <a:solidFill>
                  <a:prstClr val="black">
                    <a:tint val="75000"/>
                  </a:prstClr>
                </a:solidFill>
              </a:rPr>
              <a:pPr>
                <a:defRPr/>
              </a:pPr>
              <a:t>‹#›</a:t>
            </a:fld>
            <a:endParaRPr lang="en-CA">
              <a:solidFill>
                <a:prstClr val="black">
                  <a:tint val="75000"/>
                </a:prstClr>
              </a:solidFill>
            </a:endParaRPr>
          </a:p>
        </p:txBody>
      </p:sp>
    </p:spTree>
    <p:extLst>
      <p:ext uri="{BB962C8B-B14F-4D97-AF65-F5344CB8AC3E}">
        <p14:creationId xmlns:p14="http://schemas.microsoft.com/office/powerpoint/2010/main" val="18037842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3"/>
          <p:cNvSpPr>
            <a:spLocks noGrp="1"/>
          </p:cNvSpPr>
          <p:nvPr>
            <p:ph type="dt" sz="half" idx="10"/>
          </p:nvPr>
        </p:nvSpPr>
        <p:spPr/>
        <p:txBody>
          <a:bodyPr/>
          <a:lstStyle>
            <a:lvl1pPr>
              <a:defRPr/>
            </a:lvl1pPr>
          </a:lstStyle>
          <a:p>
            <a:pPr>
              <a:defRPr/>
            </a:pPr>
            <a:r>
              <a:rPr lang="en-US">
                <a:solidFill>
                  <a:prstClr val="black">
                    <a:tint val="75000"/>
                  </a:prstClr>
                </a:solidFill>
              </a:rPr>
              <a:t>5/15/2015</a:t>
            </a:r>
            <a:endParaRPr lang="en-CA">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CA">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EE349625-2352-46FA-AAEF-A4D8FFAAFBAE}" type="slidenum">
              <a:rPr lang="en-CA">
                <a:solidFill>
                  <a:prstClr val="black">
                    <a:tint val="75000"/>
                  </a:prstClr>
                </a:solidFill>
              </a:rPr>
              <a:pPr>
                <a:defRPr/>
              </a:pPr>
              <a:t>‹#›</a:t>
            </a:fld>
            <a:endParaRPr lang="en-CA">
              <a:solidFill>
                <a:prstClr val="black">
                  <a:tint val="75000"/>
                </a:prstClr>
              </a:solidFill>
            </a:endParaRPr>
          </a:p>
        </p:txBody>
      </p:sp>
    </p:spTree>
    <p:extLst>
      <p:ext uri="{BB962C8B-B14F-4D97-AF65-F5344CB8AC3E}">
        <p14:creationId xmlns:p14="http://schemas.microsoft.com/office/powerpoint/2010/main" val="3620653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solidFill>
                  <a:prstClr val="black">
                    <a:tint val="75000"/>
                  </a:prstClr>
                </a:solidFill>
              </a:rPr>
              <a:t>5/15/2015</a:t>
            </a:r>
            <a:endParaRPr lang="en-CA">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CA">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E54F9AA6-1C7F-4F12-82C2-1A4AA1EE1D2C}" type="slidenum">
              <a:rPr lang="en-CA">
                <a:solidFill>
                  <a:prstClr val="black">
                    <a:tint val="75000"/>
                  </a:prstClr>
                </a:solidFill>
              </a:rPr>
              <a:pPr>
                <a:defRPr/>
              </a:pPr>
              <a:t>‹#›</a:t>
            </a:fld>
            <a:endParaRPr lang="en-CA">
              <a:solidFill>
                <a:prstClr val="black">
                  <a:tint val="75000"/>
                </a:prstClr>
              </a:solidFill>
            </a:endParaRPr>
          </a:p>
        </p:txBody>
      </p:sp>
    </p:spTree>
    <p:extLst>
      <p:ext uri="{BB962C8B-B14F-4D97-AF65-F5344CB8AC3E}">
        <p14:creationId xmlns:p14="http://schemas.microsoft.com/office/powerpoint/2010/main" val="31706248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solidFill>
                  <a:prstClr val="black">
                    <a:tint val="75000"/>
                  </a:prstClr>
                </a:solidFill>
              </a:rPr>
              <a:t>5/15/2015</a:t>
            </a:r>
            <a:endParaRPr lang="en-CA">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CA">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68458269-67B6-4F9C-921C-297D65A35EDE}" type="slidenum">
              <a:rPr lang="en-CA">
                <a:solidFill>
                  <a:prstClr val="black">
                    <a:tint val="75000"/>
                  </a:prstClr>
                </a:solidFill>
              </a:rPr>
              <a:pPr>
                <a:defRPr/>
              </a:pPr>
              <a:t>‹#›</a:t>
            </a:fld>
            <a:endParaRPr lang="en-CA">
              <a:solidFill>
                <a:prstClr val="black">
                  <a:tint val="75000"/>
                </a:prstClr>
              </a:solidFill>
            </a:endParaRPr>
          </a:p>
        </p:txBody>
      </p:sp>
    </p:spTree>
    <p:extLst>
      <p:ext uri="{BB962C8B-B14F-4D97-AF65-F5344CB8AC3E}">
        <p14:creationId xmlns:p14="http://schemas.microsoft.com/office/powerpoint/2010/main" val="2449726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CA" altLang="en-US"/>
          </a:p>
        </p:txBody>
      </p:sp>
      <p:sp>
        <p:nvSpPr>
          <p:cNvPr id="1027"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CA" alt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smtClean="0">
                <a:solidFill>
                  <a:schemeClr val="tx1">
                    <a:tint val="75000"/>
                  </a:schemeClr>
                </a:solidFill>
                <a:latin typeface="+mn-lt"/>
              </a:defRPr>
            </a:lvl1pPr>
          </a:lstStyle>
          <a:p>
            <a:pPr>
              <a:defRPr/>
            </a:pPr>
            <a:r>
              <a:rPr lang="en-US" dirty="0">
                <a:solidFill>
                  <a:prstClr val="black">
                    <a:tint val="75000"/>
                  </a:prstClr>
                </a:solidFill>
              </a:rPr>
              <a:t>3/13/2016</a:t>
            </a:r>
            <a:endParaRPr lang="en-CA" dirty="0">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CA">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24ECC74E-EAB1-49CD-85AD-0404BFCC5FF0}" type="slidenum">
              <a:rPr lang="en-CA">
                <a:solidFill>
                  <a:prstClr val="black">
                    <a:tint val="75000"/>
                  </a:prstClr>
                </a:solidFill>
              </a:rPr>
              <a:pPr>
                <a:defRPr/>
              </a:pPr>
              <a:t>‹#›</a:t>
            </a:fld>
            <a:endParaRPr lang="en-CA">
              <a:solidFill>
                <a:prstClr val="black">
                  <a:tint val="75000"/>
                </a:prstClr>
              </a:solidFill>
            </a:endParaRPr>
          </a:p>
        </p:txBody>
      </p:sp>
    </p:spTree>
    <p:extLst>
      <p:ext uri="{BB962C8B-B14F-4D97-AF65-F5344CB8AC3E}">
        <p14:creationId xmlns:p14="http://schemas.microsoft.com/office/powerpoint/2010/main" val="26820830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a:solidFill>
                  <a:prstClr val="black">
                    <a:tint val="75000"/>
                  </a:prstClr>
                </a:solidFill>
              </a:rPr>
              <a:t>5/15/2015</a:t>
            </a:r>
            <a:endParaRPr lang="en-CA">
              <a:solidFill>
                <a:prstClr val="black">
                  <a:tint val="75000"/>
                </a:prstClr>
              </a:solidFill>
            </a:endParaRPr>
          </a:p>
        </p:txBody>
      </p:sp>
      <p:sp>
        <p:nvSpPr>
          <p:cNvPr id="3" name="Slide Number Placeholder 2"/>
          <p:cNvSpPr>
            <a:spLocks noGrp="1"/>
          </p:cNvSpPr>
          <p:nvPr>
            <p:ph type="sldNum" sz="quarter" idx="12"/>
          </p:nvPr>
        </p:nvSpPr>
        <p:spPr/>
        <p:txBody>
          <a:bodyPr/>
          <a:lstStyle/>
          <a:p>
            <a:pPr>
              <a:defRPr/>
            </a:pPr>
            <a:fld id="{E54F9AA6-1C7F-4F12-82C2-1A4AA1EE1D2C}" type="slidenum">
              <a:rPr lang="en-CA" smtClean="0">
                <a:solidFill>
                  <a:prstClr val="black">
                    <a:tint val="75000"/>
                  </a:prstClr>
                </a:solidFill>
              </a:rPr>
              <a:pPr>
                <a:defRPr/>
              </a:pPr>
              <a:t>1</a:t>
            </a:fld>
            <a:endParaRPr lang="en-CA">
              <a:solidFill>
                <a:prstClr val="black">
                  <a:tint val="75000"/>
                </a:prstClr>
              </a:solidFill>
            </a:endParaRPr>
          </a:p>
        </p:txBody>
      </p:sp>
      <p:pic>
        <p:nvPicPr>
          <p:cNvPr id="5" name="Picture 4"/>
          <p:cNvPicPr>
            <a:picLocks noChangeAspect="1"/>
          </p:cNvPicPr>
          <p:nvPr/>
        </p:nvPicPr>
        <p:blipFill>
          <a:blip r:embed="rId2"/>
          <a:stretch>
            <a:fillRect/>
          </a:stretch>
        </p:blipFill>
        <p:spPr>
          <a:xfrm>
            <a:off x="0" y="0"/>
            <a:ext cx="12192000" cy="6858000"/>
          </a:xfrm>
          <a:prstGeom prst="rect">
            <a:avLst/>
          </a:prstGeom>
        </p:spPr>
      </p:pic>
      <p:sp>
        <p:nvSpPr>
          <p:cNvPr id="6" name="TextBox 5"/>
          <p:cNvSpPr txBox="1"/>
          <p:nvPr/>
        </p:nvSpPr>
        <p:spPr>
          <a:xfrm>
            <a:off x="3124519" y="1543050"/>
            <a:ext cx="5537157" cy="707886"/>
          </a:xfrm>
          <a:prstGeom prst="rect">
            <a:avLst/>
          </a:prstGeom>
          <a:noFill/>
        </p:spPr>
        <p:txBody>
          <a:bodyPr wrap="none" rtlCol="0">
            <a:spAutoFit/>
          </a:bodyPr>
          <a:lstStyle/>
          <a:p>
            <a:pPr algn="ctr" eaLnBrk="0" fontAlgn="base" hangingPunct="0">
              <a:spcBef>
                <a:spcPct val="0"/>
              </a:spcBef>
              <a:spcAft>
                <a:spcPct val="0"/>
              </a:spcAft>
            </a:pPr>
            <a:r>
              <a:rPr lang="en-CA" sz="4000" dirty="0">
                <a:solidFill>
                  <a:prstClr val="black"/>
                </a:solidFill>
              </a:rPr>
              <a:t> STRATEGIC PLAN REVIEW</a:t>
            </a:r>
          </a:p>
        </p:txBody>
      </p:sp>
      <p:sp>
        <p:nvSpPr>
          <p:cNvPr id="4" name="Rectangle 3"/>
          <p:cNvSpPr/>
          <p:nvPr/>
        </p:nvSpPr>
        <p:spPr>
          <a:xfrm>
            <a:off x="1989221" y="5871411"/>
            <a:ext cx="8390021" cy="6416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en-CA">
              <a:solidFill>
                <a:prstClr val="white"/>
              </a:solidFill>
            </a:endParaRPr>
          </a:p>
        </p:txBody>
      </p:sp>
      <p:sp>
        <p:nvSpPr>
          <p:cNvPr id="7" name="Oval 6"/>
          <p:cNvSpPr/>
          <p:nvPr/>
        </p:nvSpPr>
        <p:spPr>
          <a:xfrm>
            <a:off x="966355" y="280554"/>
            <a:ext cx="1776846" cy="280555"/>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en-CA">
              <a:solidFill>
                <a:prstClr val="white"/>
              </a:solidFill>
            </a:endParaRPr>
          </a:p>
        </p:txBody>
      </p:sp>
      <p:sp>
        <p:nvSpPr>
          <p:cNvPr id="8" name="Rectangle 7"/>
          <p:cNvSpPr/>
          <p:nvPr/>
        </p:nvSpPr>
        <p:spPr>
          <a:xfrm>
            <a:off x="8186569" y="860612"/>
            <a:ext cx="1699709" cy="5486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10679208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838200" y="365125"/>
            <a:ext cx="10515600" cy="1325563"/>
          </a:xfrm>
        </p:spPr>
        <p:txBody>
          <a:bodyPr/>
          <a:lstStyle/>
          <a:p>
            <a:pPr algn="ctr" eaLnBrk="1" hangingPunct="1"/>
            <a:r>
              <a:rPr lang="en-CA" altLang="en-US" dirty="0"/>
              <a:t>Jockey Club Vision Statement</a:t>
            </a:r>
          </a:p>
        </p:txBody>
      </p:sp>
      <p:sp>
        <p:nvSpPr>
          <p:cNvPr id="11267" name="Content Placeholder 2"/>
          <p:cNvSpPr>
            <a:spLocks noGrp="1"/>
          </p:cNvSpPr>
          <p:nvPr>
            <p:ph idx="1"/>
          </p:nvPr>
        </p:nvSpPr>
        <p:spPr/>
        <p:txBody>
          <a:bodyPr/>
          <a:lstStyle/>
          <a:p>
            <a:pPr eaLnBrk="1" hangingPunct="1"/>
            <a:r>
              <a:rPr lang="en-CA" altLang="en-US" dirty="0"/>
              <a:t>The Jockey Club of North Port, founded in 1979 and with 611 properties,  is a deed restricted home owner's association run by volunteers. It has attracted professionals, young families, retirees and second home buyers. Over the years it was able to maintain a yearly low maintenance fee, offering the amenities of a multi-purpose clubhouse, a large heated swimming pool, a tennis and basket ball court, and several open areas.  The association offers a  unique combination of social and organizational meeting areas, recreation, support and community spirit within the City of North Port.  The association strives to maintain and enhance the amenities and the values of the owner's properties.  </a:t>
            </a:r>
          </a:p>
          <a:p>
            <a:pPr eaLnBrk="1" hangingPunct="1"/>
            <a:endParaRPr lang="en-CA" altLang="en-US" dirty="0"/>
          </a:p>
        </p:txBody>
      </p:sp>
      <p:sp>
        <p:nvSpPr>
          <p:cNvPr id="6" name="Slide Number Placeholder 5"/>
          <p:cNvSpPr>
            <a:spLocks noGrp="1"/>
          </p:cNvSpPr>
          <p:nvPr>
            <p:ph type="sldNum" sz="quarter" idx="12"/>
          </p:nvPr>
        </p:nvSpPr>
        <p:spPr/>
        <p:txBody>
          <a:bodyPr/>
          <a:lstStyle/>
          <a:p>
            <a:pPr>
              <a:defRPr/>
            </a:pPr>
            <a:fld id="{A4B65575-CCE1-4B11-8767-E24371DC8F1E}" type="slidenum">
              <a:rPr lang="en-CA" smtClean="0">
                <a:solidFill>
                  <a:prstClr val="black">
                    <a:tint val="75000"/>
                  </a:prstClr>
                </a:solidFill>
              </a:rPr>
              <a:pPr>
                <a:defRPr/>
              </a:pPr>
              <a:t>2</a:t>
            </a:fld>
            <a:endParaRPr lang="en-CA">
              <a:solidFill>
                <a:prstClr val="black">
                  <a:tint val="75000"/>
                </a:prstClr>
              </a:solidFill>
            </a:endParaRPr>
          </a:p>
        </p:txBody>
      </p:sp>
    </p:spTree>
    <p:extLst>
      <p:ext uri="{BB962C8B-B14F-4D97-AF65-F5344CB8AC3E}">
        <p14:creationId xmlns:p14="http://schemas.microsoft.com/office/powerpoint/2010/main" val="2053639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838200" y="365125"/>
            <a:ext cx="10515600" cy="1325563"/>
          </a:xfrm>
        </p:spPr>
        <p:txBody>
          <a:bodyPr/>
          <a:lstStyle/>
          <a:p>
            <a:pPr algn="ctr" eaLnBrk="1" hangingPunct="1"/>
            <a:r>
              <a:rPr lang="en-CA" altLang="en-US" sz="4800" dirty="0"/>
              <a:t>JOCKEY CLUB STRATEGIC GOALS</a:t>
            </a:r>
          </a:p>
        </p:txBody>
      </p:sp>
      <p:sp>
        <p:nvSpPr>
          <p:cNvPr id="13315" name="Content Placeholder 2"/>
          <p:cNvSpPr>
            <a:spLocks noGrp="1"/>
          </p:cNvSpPr>
          <p:nvPr>
            <p:ph idx="1"/>
          </p:nvPr>
        </p:nvSpPr>
        <p:spPr/>
        <p:txBody>
          <a:bodyPr/>
          <a:lstStyle/>
          <a:p>
            <a:pPr marL="514350" indent="-514350" eaLnBrk="1" hangingPunct="1">
              <a:buFont typeface="Calibri Light" panose="020F0302020204030204" pitchFamily="34" charset="0"/>
              <a:buAutoNum type="arabicPeriod"/>
            </a:pPr>
            <a:r>
              <a:rPr lang="en-CA" altLang="en-US" sz="3600" dirty="0"/>
              <a:t>Effective Governance</a:t>
            </a:r>
          </a:p>
          <a:p>
            <a:pPr marL="514350" indent="-514350" eaLnBrk="1" hangingPunct="1">
              <a:buFont typeface="Calibri Light" panose="020F0302020204030204" pitchFamily="34" charset="0"/>
              <a:buAutoNum type="arabicPeriod"/>
            </a:pPr>
            <a:r>
              <a:rPr lang="en-CA" altLang="en-US" sz="3600" dirty="0"/>
              <a:t>Financially Responsible</a:t>
            </a:r>
          </a:p>
          <a:p>
            <a:pPr marL="514350" indent="-514350" eaLnBrk="1" hangingPunct="1">
              <a:buFont typeface="Calibri Light" panose="020F0302020204030204" pitchFamily="34" charset="0"/>
              <a:buAutoNum type="arabicPeriod"/>
            </a:pPr>
            <a:r>
              <a:rPr lang="en-CA" altLang="en-US" sz="3600" dirty="0"/>
              <a:t>Community of choice within North Port</a:t>
            </a:r>
          </a:p>
          <a:p>
            <a:pPr marL="514350" indent="-514350" eaLnBrk="1" hangingPunct="1">
              <a:buFont typeface="Calibri Light" panose="020F0302020204030204" pitchFamily="34" charset="0"/>
              <a:buAutoNum type="arabicPeriod"/>
            </a:pPr>
            <a:r>
              <a:rPr lang="en-CA" altLang="en-US" sz="3600" dirty="0"/>
              <a:t>Member Oriented</a:t>
            </a:r>
          </a:p>
        </p:txBody>
      </p:sp>
      <p:sp>
        <p:nvSpPr>
          <p:cNvPr id="5" name="Slide Number Placeholder 4"/>
          <p:cNvSpPr>
            <a:spLocks noGrp="1"/>
          </p:cNvSpPr>
          <p:nvPr>
            <p:ph type="sldNum" sz="quarter" idx="12"/>
          </p:nvPr>
        </p:nvSpPr>
        <p:spPr/>
        <p:txBody>
          <a:bodyPr/>
          <a:lstStyle/>
          <a:p>
            <a:pPr>
              <a:defRPr/>
            </a:pPr>
            <a:fld id="{E07C19D4-E26A-4AE4-A970-D489E21375FA}" type="slidenum">
              <a:rPr lang="en-CA">
                <a:solidFill>
                  <a:prstClr val="black">
                    <a:tint val="75000"/>
                  </a:prstClr>
                </a:solidFill>
              </a:rPr>
              <a:pPr>
                <a:defRPr/>
              </a:pPr>
              <a:t>3</a:t>
            </a:fld>
            <a:endParaRPr lang="en-CA">
              <a:solidFill>
                <a:prstClr val="black">
                  <a:tint val="75000"/>
                </a:prstClr>
              </a:solidFill>
            </a:endParaRPr>
          </a:p>
        </p:txBody>
      </p:sp>
    </p:spTree>
    <p:extLst>
      <p:ext uri="{BB962C8B-B14F-4D97-AF65-F5344CB8AC3E}">
        <p14:creationId xmlns:p14="http://schemas.microsoft.com/office/powerpoint/2010/main" val="5543980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4464" y="2252201"/>
            <a:ext cx="9382991" cy="581495"/>
          </a:xfrm>
          <a:prstGeom prst="rect">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en-CA">
              <a:solidFill>
                <a:prstClr val="white"/>
              </a:solidFill>
            </a:endParaRPr>
          </a:p>
        </p:txBody>
      </p:sp>
      <p:sp>
        <p:nvSpPr>
          <p:cNvPr id="14338" name="Title 1"/>
          <p:cNvSpPr>
            <a:spLocks noGrp="1"/>
          </p:cNvSpPr>
          <p:nvPr>
            <p:ph type="title"/>
          </p:nvPr>
        </p:nvSpPr>
        <p:spPr>
          <a:xfrm>
            <a:off x="838200" y="365125"/>
            <a:ext cx="10515600" cy="1325563"/>
          </a:xfrm>
        </p:spPr>
        <p:txBody>
          <a:bodyPr/>
          <a:lstStyle/>
          <a:p>
            <a:pPr algn="ctr" eaLnBrk="1" hangingPunct="1"/>
            <a:r>
              <a:rPr lang="en-CA" altLang="en-US" dirty="0"/>
              <a:t>EFFECTIVE GOVERNANCE</a:t>
            </a:r>
          </a:p>
        </p:txBody>
      </p:sp>
      <p:sp>
        <p:nvSpPr>
          <p:cNvPr id="3" name="Content Placeholder 2"/>
          <p:cNvSpPr>
            <a:spLocks noGrp="1"/>
          </p:cNvSpPr>
          <p:nvPr>
            <p:ph idx="1"/>
          </p:nvPr>
        </p:nvSpPr>
        <p:spPr>
          <a:xfrm>
            <a:off x="838199" y="1433014"/>
            <a:ext cx="10748749" cy="4703005"/>
          </a:xfrm>
          <a:extLst/>
        </p:spPr>
        <p:txBody>
          <a:bodyPr rtlCol="0">
            <a:normAutofit lnSpcReduction="10000"/>
          </a:bodyPr>
          <a:lstStyle/>
          <a:p>
            <a:pPr marL="514350" indent="-514350" eaLnBrk="1" fontAlgn="auto" hangingPunct="1">
              <a:spcAft>
                <a:spcPts val="0"/>
              </a:spcAft>
              <a:buFont typeface="+mj-lt"/>
              <a:buAutoNum type="arabicPeriod"/>
              <a:defRPr/>
            </a:pPr>
            <a:r>
              <a:rPr lang="en-CA" dirty="0"/>
              <a:t>A proactive Board of Directors (</a:t>
            </a:r>
            <a:r>
              <a:rPr lang="en-CA" dirty="0" err="1"/>
              <a:t>BoD</a:t>
            </a:r>
            <a:r>
              <a:rPr lang="en-CA" dirty="0"/>
              <a:t>)</a:t>
            </a:r>
          </a:p>
          <a:p>
            <a:pPr marL="514350" indent="-514350" eaLnBrk="1" fontAlgn="auto" hangingPunct="1">
              <a:spcAft>
                <a:spcPts val="0"/>
              </a:spcAft>
              <a:buFont typeface="+mj-lt"/>
              <a:buAutoNum type="arabicPeriod"/>
              <a:defRPr/>
            </a:pPr>
            <a:r>
              <a:rPr lang="en-CA" dirty="0"/>
              <a:t>Self-reliant and self-governing </a:t>
            </a:r>
          </a:p>
          <a:p>
            <a:pPr marL="514350" indent="-514350" eaLnBrk="1" fontAlgn="auto" hangingPunct="1">
              <a:spcAft>
                <a:spcPts val="0"/>
              </a:spcAft>
              <a:buFont typeface="+mj-lt"/>
              <a:buAutoNum type="arabicPeriod"/>
              <a:defRPr/>
            </a:pPr>
            <a:r>
              <a:rPr lang="en-CA" dirty="0"/>
              <a:t>Programmed infrastructure improvements</a:t>
            </a:r>
          </a:p>
          <a:p>
            <a:pPr marL="514350" indent="-514350" eaLnBrk="1" fontAlgn="auto" hangingPunct="1">
              <a:spcAft>
                <a:spcPts val="0"/>
              </a:spcAft>
              <a:buFont typeface="+mj-lt"/>
              <a:buAutoNum type="arabicPeriod"/>
              <a:defRPr/>
            </a:pPr>
            <a:r>
              <a:rPr lang="en-CA" dirty="0" err="1"/>
              <a:t>BoD</a:t>
            </a:r>
            <a:r>
              <a:rPr lang="en-CA" dirty="0"/>
              <a:t> actively involved in Club operations, plans and expenditures</a:t>
            </a:r>
          </a:p>
          <a:p>
            <a:pPr marL="514350" indent="-514350" eaLnBrk="1" fontAlgn="auto" hangingPunct="1">
              <a:spcAft>
                <a:spcPts val="0"/>
              </a:spcAft>
              <a:buFont typeface="+mj-lt"/>
              <a:buAutoNum type="arabicPeriod"/>
              <a:defRPr/>
            </a:pPr>
            <a:r>
              <a:rPr lang="en-CA" dirty="0"/>
              <a:t>Increased use of media at meetings </a:t>
            </a:r>
          </a:p>
          <a:p>
            <a:pPr marL="914400" lvl="1" indent="-457200" eaLnBrk="1" fontAlgn="auto" hangingPunct="1">
              <a:spcAft>
                <a:spcPts val="0"/>
              </a:spcAft>
              <a:buFont typeface="+mj-lt"/>
              <a:buAutoNum type="alphaLcPeriod"/>
              <a:defRPr/>
            </a:pPr>
            <a:r>
              <a:rPr lang="en-CA" dirty="0"/>
              <a:t>Projection capability, briefing notes, fact sheets</a:t>
            </a:r>
          </a:p>
          <a:p>
            <a:pPr marL="514350" indent="-514350" eaLnBrk="1" fontAlgn="auto" hangingPunct="1">
              <a:spcAft>
                <a:spcPts val="0"/>
              </a:spcAft>
              <a:buFont typeface="+mj-lt"/>
              <a:buAutoNum type="arabicPeriod"/>
              <a:defRPr/>
            </a:pPr>
            <a:r>
              <a:rPr lang="en-CA" dirty="0"/>
              <a:t>Decision taking based upon factual option analysis </a:t>
            </a:r>
          </a:p>
          <a:p>
            <a:pPr marL="514350" indent="-514350" eaLnBrk="1" fontAlgn="auto" hangingPunct="1">
              <a:spcAft>
                <a:spcPts val="0"/>
              </a:spcAft>
              <a:buFont typeface="+mj-lt"/>
              <a:buAutoNum type="arabicPeriod"/>
              <a:defRPr/>
            </a:pPr>
            <a:r>
              <a:rPr lang="en-CA" dirty="0"/>
              <a:t>Member focused</a:t>
            </a:r>
          </a:p>
          <a:p>
            <a:pPr marL="914400" lvl="1" indent="-457200" eaLnBrk="1" fontAlgn="auto" hangingPunct="1">
              <a:spcAft>
                <a:spcPts val="0"/>
              </a:spcAft>
              <a:buFont typeface="+mj-lt"/>
              <a:buAutoNum type="alphaLcPeriod"/>
              <a:defRPr/>
            </a:pPr>
            <a:r>
              <a:rPr lang="en-CA" dirty="0"/>
              <a:t>Member participation in critical decisions</a:t>
            </a:r>
          </a:p>
          <a:p>
            <a:pPr marL="914400" lvl="1" indent="-457200" eaLnBrk="1" fontAlgn="auto" hangingPunct="1">
              <a:spcAft>
                <a:spcPts val="0"/>
              </a:spcAft>
              <a:buFont typeface="+mj-lt"/>
              <a:buAutoNum type="alphaLcPeriod"/>
              <a:defRPr/>
            </a:pPr>
            <a:r>
              <a:rPr lang="en-CA" dirty="0"/>
              <a:t>Primacy of operations</a:t>
            </a:r>
          </a:p>
          <a:p>
            <a:pPr lvl="1" eaLnBrk="1" fontAlgn="auto" hangingPunct="1">
              <a:spcAft>
                <a:spcPts val="0"/>
              </a:spcAft>
              <a:defRPr/>
            </a:pPr>
            <a:endParaRPr lang="en-CA" dirty="0"/>
          </a:p>
        </p:txBody>
      </p:sp>
      <p:sp>
        <p:nvSpPr>
          <p:cNvPr id="5" name="Slide Number Placeholder 4"/>
          <p:cNvSpPr>
            <a:spLocks noGrp="1"/>
          </p:cNvSpPr>
          <p:nvPr>
            <p:ph type="sldNum" sz="quarter" idx="12"/>
          </p:nvPr>
        </p:nvSpPr>
        <p:spPr/>
        <p:txBody>
          <a:bodyPr/>
          <a:lstStyle/>
          <a:p>
            <a:pPr>
              <a:defRPr/>
            </a:pPr>
            <a:fld id="{7E78F901-F133-4683-BC1E-BA2B58165C77}" type="slidenum">
              <a:rPr lang="en-CA">
                <a:solidFill>
                  <a:prstClr val="black">
                    <a:tint val="75000"/>
                  </a:prstClr>
                </a:solidFill>
              </a:rPr>
              <a:pPr>
                <a:defRPr/>
              </a:pPr>
              <a:t>4</a:t>
            </a:fld>
            <a:endParaRPr lang="en-CA">
              <a:solidFill>
                <a:prstClr val="black">
                  <a:tint val="75000"/>
                </a:prstClr>
              </a:solidFill>
            </a:endParaRP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2143" y="1457129"/>
            <a:ext cx="309407" cy="328283"/>
          </a:xfrm>
          <a:prstGeom prst="rect">
            <a:avLst/>
          </a:prstGeom>
        </p:spPr>
      </p:pic>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2143" y="1896136"/>
            <a:ext cx="309407" cy="328283"/>
          </a:xfrm>
          <a:prstGeom prst="rect">
            <a:avLst/>
          </a:prstGeom>
        </p:spPr>
      </p:pic>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2143" y="2785932"/>
            <a:ext cx="309407" cy="328283"/>
          </a:xfrm>
          <a:prstGeom prst="rect">
            <a:avLst/>
          </a:prstGeom>
        </p:spPr>
      </p:pic>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2143" y="3304515"/>
            <a:ext cx="309407" cy="328283"/>
          </a:xfrm>
          <a:prstGeom prst="rect">
            <a:avLst/>
          </a:prstGeom>
        </p:spPr>
      </p:pic>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2143" y="4028578"/>
            <a:ext cx="309407" cy="328283"/>
          </a:xfrm>
          <a:prstGeom prst="rect">
            <a:avLst/>
          </a:prstGeom>
        </p:spPr>
      </p:pic>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2143" y="5384929"/>
            <a:ext cx="309407" cy="328283"/>
          </a:xfrm>
          <a:prstGeom prst="rect">
            <a:avLst/>
          </a:prstGeom>
        </p:spPr>
      </p:pic>
      <p:sp>
        <p:nvSpPr>
          <p:cNvPr id="6" name="Minus 5"/>
          <p:cNvSpPr/>
          <p:nvPr/>
        </p:nvSpPr>
        <p:spPr>
          <a:xfrm>
            <a:off x="463729" y="4970216"/>
            <a:ext cx="482885" cy="414713"/>
          </a:xfrm>
          <a:prstGeom prst="mathMinus">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en-CA">
              <a:solidFill>
                <a:prstClr val="white"/>
              </a:solidFill>
            </a:endParaRPr>
          </a:p>
        </p:txBody>
      </p: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2142" y="2362499"/>
            <a:ext cx="309407" cy="328283"/>
          </a:xfrm>
          <a:prstGeom prst="rect">
            <a:avLst/>
          </a:prstGeom>
        </p:spPr>
      </p:pic>
    </p:spTree>
    <p:extLst>
      <p:ext uri="{BB962C8B-B14F-4D97-AF65-F5344CB8AC3E}">
        <p14:creationId xmlns:p14="http://schemas.microsoft.com/office/powerpoint/2010/main" val="33773113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318891" y="4740760"/>
            <a:ext cx="9670235" cy="650145"/>
          </a:xfrm>
          <a:prstGeom prst="rect">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en-CA">
              <a:solidFill>
                <a:prstClr val="white"/>
              </a:solidFill>
            </a:endParaRPr>
          </a:p>
        </p:txBody>
      </p:sp>
      <p:sp>
        <p:nvSpPr>
          <p:cNvPr id="2" name="Rectangle 1"/>
          <p:cNvSpPr/>
          <p:nvPr/>
        </p:nvSpPr>
        <p:spPr>
          <a:xfrm>
            <a:off x="311965" y="4162329"/>
            <a:ext cx="9670235" cy="650145"/>
          </a:xfrm>
          <a:prstGeom prst="rect">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en-CA">
              <a:solidFill>
                <a:prstClr val="white"/>
              </a:solidFill>
            </a:endParaRPr>
          </a:p>
        </p:txBody>
      </p:sp>
      <p:sp>
        <p:nvSpPr>
          <p:cNvPr id="15362" name="Title 1"/>
          <p:cNvSpPr>
            <a:spLocks noGrp="1"/>
          </p:cNvSpPr>
          <p:nvPr>
            <p:ph type="title"/>
          </p:nvPr>
        </p:nvSpPr>
        <p:spPr>
          <a:xfrm>
            <a:off x="838200" y="365125"/>
            <a:ext cx="10515600" cy="1325563"/>
          </a:xfrm>
        </p:spPr>
        <p:txBody>
          <a:bodyPr/>
          <a:lstStyle/>
          <a:p>
            <a:pPr algn="ctr" eaLnBrk="1" hangingPunct="1"/>
            <a:r>
              <a:rPr lang="en-CA" altLang="en-US" dirty="0"/>
              <a:t>FINANCIALLY RESPONSIBLE</a:t>
            </a:r>
          </a:p>
        </p:txBody>
      </p:sp>
      <p:sp>
        <p:nvSpPr>
          <p:cNvPr id="15363" name="Content Placeholder 2"/>
          <p:cNvSpPr>
            <a:spLocks noGrp="1"/>
          </p:cNvSpPr>
          <p:nvPr>
            <p:ph idx="1"/>
          </p:nvPr>
        </p:nvSpPr>
        <p:spPr>
          <a:xfrm>
            <a:off x="838199" y="1446663"/>
            <a:ext cx="10857931" cy="4730300"/>
          </a:xfrm>
        </p:spPr>
        <p:txBody>
          <a:bodyPr/>
          <a:lstStyle/>
          <a:p>
            <a:pPr marL="514350" indent="-514350" eaLnBrk="1" hangingPunct="1">
              <a:buFont typeface="Calibri Light" panose="020F0302020204030204" pitchFamily="34" charset="0"/>
              <a:buAutoNum type="arabicPeriod"/>
            </a:pPr>
            <a:r>
              <a:rPr lang="en-CA" altLang="en-US" dirty="0"/>
              <a:t>Development of fiscal policies governing expenditures in near and long term to include responsibilities and levels of approval</a:t>
            </a:r>
          </a:p>
          <a:p>
            <a:pPr marL="514350" indent="-514350" eaLnBrk="1" hangingPunct="1">
              <a:buFont typeface="Calibri Light" panose="020F0302020204030204" pitchFamily="34" charset="0"/>
              <a:buAutoNum type="arabicPeriod"/>
            </a:pPr>
            <a:r>
              <a:rPr lang="en-CA" altLang="en-US" dirty="0"/>
              <a:t>Fiscally independent</a:t>
            </a:r>
          </a:p>
          <a:p>
            <a:pPr marL="514350" indent="-514350" eaLnBrk="1" hangingPunct="1">
              <a:buFont typeface="Calibri Light" panose="020F0302020204030204" pitchFamily="34" charset="0"/>
              <a:buAutoNum type="arabicPeriod"/>
            </a:pPr>
            <a:r>
              <a:rPr lang="en-CA" altLang="en-US" dirty="0"/>
              <a:t>Financial reserves at all levels</a:t>
            </a:r>
          </a:p>
          <a:p>
            <a:pPr marL="971550" lvl="1" indent="-514350" eaLnBrk="1" hangingPunct="1">
              <a:buFont typeface="Calibri Light" panose="020F0302020204030204" pitchFamily="34" charset="0"/>
              <a:buAutoNum type="alphaLcPeriod"/>
            </a:pPr>
            <a:r>
              <a:rPr lang="en-CA" altLang="en-US" dirty="0"/>
              <a:t>Infrastructure funding</a:t>
            </a:r>
          </a:p>
          <a:p>
            <a:pPr marL="514350" indent="-514350" eaLnBrk="1" hangingPunct="1">
              <a:buFont typeface="Calibri Light" panose="020F0302020204030204" pitchFamily="34" charset="0"/>
              <a:buAutoNum type="arabicPeriod"/>
            </a:pPr>
            <a:r>
              <a:rPr lang="en-CA" altLang="en-US" dirty="0"/>
              <a:t>Maintain low HOA fees</a:t>
            </a:r>
          </a:p>
          <a:p>
            <a:pPr marL="514350" indent="-514350" eaLnBrk="1" hangingPunct="1">
              <a:buFont typeface="Calibri Light" panose="020F0302020204030204" pitchFamily="34" charset="0"/>
              <a:buAutoNum type="arabicPeriod"/>
            </a:pPr>
            <a:r>
              <a:rPr lang="en-CA" altLang="en-US" dirty="0"/>
              <a:t>Active and persistent pursuit of delinquent accounts</a:t>
            </a:r>
          </a:p>
          <a:p>
            <a:pPr marL="514350" indent="-514350" eaLnBrk="1" hangingPunct="1">
              <a:buFont typeface="Calibri Light" panose="020F0302020204030204" pitchFamily="34" charset="0"/>
              <a:buAutoNum type="arabicPeriod"/>
            </a:pPr>
            <a:r>
              <a:rPr lang="en-CA" altLang="en-US" dirty="0"/>
              <a:t>Income opportunities through facility rentals</a:t>
            </a:r>
          </a:p>
          <a:p>
            <a:pPr marL="514350" indent="-514350" eaLnBrk="1" hangingPunct="1">
              <a:buFont typeface="Calibri Light" panose="020F0302020204030204" pitchFamily="34" charset="0"/>
              <a:buAutoNum type="arabicPeriod"/>
            </a:pPr>
            <a:r>
              <a:rPr lang="en-CA" altLang="en-US" dirty="0" err="1"/>
              <a:t>Rigourous</a:t>
            </a:r>
            <a:r>
              <a:rPr lang="en-CA" altLang="en-US" dirty="0"/>
              <a:t> cost controls</a:t>
            </a:r>
          </a:p>
          <a:p>
            <a:pPr marL="514350" indent="-514350" eaLnBrk="1" hangingPunct="1">
              <a:buFont typeface="Calibri Light" panose="020F0302020204030204" pitchFamily="34" charset="0"/>
              <a:buAutoNum type="arabicPeriod"/>
            </a:pPr>
            <a:endParaRPr lang="en-CA" altLang="en-US" dirty="0"/>
          </a:p>
        </p:txBody>
      </p:sp>
      <p:sp>
        <p:nvSpPr>
          <p:cNvPr id="5" name="Slide Number Placeholder 4"/>
          <p:cNvSpPr>
            <a:spLocks noGrp="1"/>
          </p:cNvSpPr>
          <p:nvPr>
            <p:ph type="sldNum" sz="quarter" idx="12"/>
          </p:nvPr>
        </p:nvSpPr>
        <p:spPr/>
        <p:txBody>
          <a:bodyPr/>
          <a:lstStyle/>
          <a:p>
            <a:pPr>
              <a:defRPr/>
            </a:pPr>
            <a:fld id="{6F94E159-C109-476D-81A7-B5AC2D868DFB}" type="slidenum">
              <a:rPr lang="en-CA">
                <a:solidFill>
                  <a:prstClr val="black">
                    <a:tint val="75000"/>
                  </a:prstClr>
                </a:solidFill>
              </a:rPr>
              <a:pPr>
                <a:defRPr/>
              </a:pPr>
              <a:t>5</a:t>
            </a:fld>
            <a:endParaRPr lang="en-CA">
              <a:solidFill>
                <a:prstClr val="black">
                  <a:tint val="75000"/>
                </a:prstClr>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5443" y="1482409"/>
            <a:ext cx="309407" cy="328283"/>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5443" y="2312904"/>
            <a:ext cx="309407" cy="328283"/>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5443" y="2876274"/>
            <a:ext cx="309407" cy="328283"/>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5443" y="3696495"/>
            <a:ext cx="309407" cy="328283"/>
          </a:xfrm>
          <a:prstGeom prst="rect">
            <a:avLst/>
          </a:prstGeom>
        </p:spPr>
      </p:pic>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5443" y="5364738"/>
            <a:ext cx="309407" cy="328283"/>
          </a:xfrm>
          <a:prstGeom prst="rect">
            <a:avLst/>
          </a:prstGeom>
        </p:spPr>
      </p:pic>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5442" y="4265161"/>
            <a:ext cx="309407" cy="328283"/>
          </a:xfrm>
          <a:prstGeom prst="rect">
            <a:avLst/>
          </a:prstGeom>
        </p:spPr>
      </p:pic>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3540" y="4857068"/>
            <a:ext cx="309407" cy="328283"/>
          </a:xfrm>
          <a:prstGeom prst="rect">
            <a:avLst/>
          </a:prstGeom>
        </p:spPr>
      </p:pic>
    </p:spTree>
    <p:extLst>
      <p:ext uri="{BB962C8B-B14F-4D97-AF65-F5344CB8AC3E}">
        <p14:creationId xmlns:p14="http://schemas.microsoft.com/office/powerpoint/2010/main" val="19440413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53194" y="1550801"/>
            <a:ext cx="9144000" cy="315591"/>
          </a:xfrm>
          <a:prstGeom prst="rect">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en-CA">
              <a:solidFill>
                <a:prstClr val="white"/>
              </a:solidFill>
            </a:endParaRPr>
          </a:p>
        </p:txBody>
      </p:sp>
      <p:sp>
        <p:nvSpPr>
          <p:cNvPr id="2" name="Title 1"/>
          <p:cNvSpPr>
            <a:spLocks noGrp="1"/>
          </p:cNvSpPr>
          <p:nvPr>
            <p:ph type="title"/>
          </p:nvPr>
        </p:nvSpPr>
        <p:spPr>
          <a:xfrm>
            <a:off x="838200" y="242293"/>
            <a:ext cx="10515600" cy="985838"/>
          </a:xfrm>
        </p:spPr>
        <p:txBody>
          <a:bodyPr rtlCol="0">
            <a:normAutofit fontScale="90000"/>
          </a:bodyPr>
          <a:lstStyle/>
          <a:p>
            <a:pPr algn="ctr" eaLnBrk="1" fontAlgn="auto" hangingPunct="1">
              <a:spcAft>
                <a:spcPts val="0"/>
              </a:spcAft>
              <a:defRPr/>
            </a:pPr>
            <a:r>
              <a:rPr lang="en-CA" dirty="0"/>
              <a:t>A community of choice within  North Port</a:t>
            </a:r>
            <a:br>
              <a:rPr lang="en-CA" dirty="0"/>
            </a:br>
            <a:endParaRPr lang="en-CA" dirty="0"/>
          </a:p>
        </p:txBody>
      </p:sp>
      <p:sp>
        <p:nvSpPr>
          <p:cNvPr id="3" name="Content Placeholder 2"/>
          <p:cNvSpPr>
            <a:spLocks noGrp="1"/>
          </p:cNvSpPr>
          <p:nvPr>
            <p:ph idx="1"/>
          </p:nvPr>
        </p:nvSpPr>
        <p:spPr>
          <a:xfrm>
            <a:off x="906473" y="735212"/>
            <a:ext cx="10884148" cy="5718744"/>
          </a:xfrm>
        </p:spPr>
        <p:txBody>
          <a:bodyPr rtlCol="0">
            <a:normAutofit fontScale="77500" lnSpcReduction="20000"/>
          </a:bodyPr>
          <a:lstStyle/>
          <a:p>
            <a:pPr marL="0" indent="0" eaLnBrk="1" fontAlgn="auto" hangingPunct="1">
              <a:spcAft>
                <a:spcPts val="0"/>
              </a:spcAft>
              <a:buFont typeface="Arial" panose="020B0604020202020204" pitchFamily="34" charset="0"/>
              <a:buNone/>
              <a:defRPr/>
            </a:pPr>
            <a:r>
              <a:rPr lang="en-CA" dirty="0"/>
              <a:t>1.  Club Support</a:t>
            </a:r>
          </a:p>
          <a:p>
            <a:pPr marL="914400" lvl="1" indent="-457200" eaLnBrk="1" fontAlgn="auto" hangingPunct="1">
              <a:spcAft>
                <a:spcPts val="0"/>
              </a:spcAft>
              <a:buFont typeface="+mj-lt"/>
              <a:buAutoNum type="alphaLcPeriod"/>
              <a:defRPr/>
            </a:pPr>
            <a:r>
              <a:rPr lang="en-CA" sz="2600" dirty="0"/>
              <a:t>Low HOA fees</a:t>
            </a:r>
          </a:p>
          <a:p>
            <a:pPr marL="914400" lvl="1" indent="-457200" eaLnBrk="1" fontAlgn="auto" hangingPunct="1">
              <a:spcAft>
                <a:spcPts val="0"/>
              </a:spcAft>
              <a:buFont typeface="+mj-lt"/>
              <a:buAutoNum type="alphaLcPeriod"/>
              <a:defRPr/>
            </a:pPr>
            <a:r>
              <a:rPr lang="en-CA" sz="2600" dirty="0"/>
              <a:t>Clubhouse operations seven days a week</a:t>
            </a:r>
          </a:p>
          <a:p>
            <a:pPr marL="914400" lvl="1" indent="-457200" eaLnBrk="1" fontAlgn="auto" hangingPunct="1">
              <a:spcAft>
                <a:spcPts val="0"/>
              </a:spcAft>
              <a:buFont typeface="+mj-lt"/>
              <a:buAutoNum type="alphaLcPeriod"/>
              <a:defRPr/>
            </a:pPr>
            <a:r>
              <a:rPr lang="en-CA" sz="2600" dirty="0"/>
              <a:t>Staged infrastructure programme for facility improvements</a:t>
            </a:r>
          </a:p>
          <a:p>
            <a:pPr marL="914400" lvl="1" indent="-457200" eaLnBrk="1" fontAlgn="auto" hangingPunct="1">
              <a:spcAft>
                <a:spcPts val="0"/>
              </a:spcAft>
              <a:buFont typeface="+mj-lt"/>
              <a:buAutoNum type="alphaLcPeriod"/>
              <a:defRPr/>
            </a:pPr>
            <a:r>
              <a:rPr lang="en-CA" sz="2600" dirty="0"/>
              <a:t>Covenants that improve Jockey Club aesthetics and property values</a:t>
            </a:r>
          </a:p>
          <a:p>
            <a:pPr marL="1428750" lvl="2" indent="-514350" eaLnBrk="1" fontAlgn="auto" hangingPunct="1">
              <a:spcAft>
                <a:spcPts val="0"/>
              </a:spcAft>
              <a:buFont typeface="+mj-lt"/>
              <a:buAutoNum type="romanLcPeriod"/>
              <a:defRPr/>
            </a:pPr>
            <a:r>
              <a:rPr lang="en-CA" sz="2600" dirty="0"/>
              <a:t>Fair and judicious enforcement</a:t>
            </a:r>
          </a:p>
          <a:p>
            <a:pPr marL="914400" lvl="1" indent="-457200" eaLnBrk="1" fontAlgn="auto" hangingPunct="1">
              <a:spcAft>
                <a:spcPts val="0"/>
              </a:spcAft>
              <a:buFont typeface="+mj-lt"/>
              <a:buAutoNum type="alphaLcPeriod"/>
              <a:defRPr/>
            </a:pPr>
            <a:r>
              <a:rPr lang="en-CA" sz="2600" dirty="0"/>
              <a:t>Robust information campaign </a:t>
            </a:r>
          </a:p>
          <a:p>
            <a:pPr marL="1428750" lvl="2" indent="-514350" eaLnBrk="1" fontAlgn="auto" hangingPunct="1">
              <a:spcAft>
                <a:spcPts val="0"/>
              </a:spcAft>
              <a:buFont typeface="+mj-lt"/>
              <a:buAutoNum type="romanLcPeriod"/>
              <a:defRPr/>
            </a:pPr>
            <a:r>
              <a:rPr lang="en-CA" sz="2600" dirty="0"/>
              <a:t>Website; Clarion newsletter; real estate; chamber of commerce, word of mouth</a:t>
            </a:r>
          </a:p>
          <a:p>
            <a:pPr marL="914400" lvl="1" indent="-457200" eaLnBrk="1" fontAlgn="auto" hangingPunct="1">
              <a:spcAft>
                <a:spcPts val="0"/>
              </a:spcAft>
              <a:buFont typeface="+mj-lt"/>
              <a:buAutoNum type="alphaLcPeriod"/>
              <a:defRPr/>
            </a:pPr>
            <a:r>
              <a:rPr lang="en-CA" sz="2600" dirty="0"/>
              <a:t>Volunteerism</a:t>
            </a:r>
          </a:p>
          <a:p>
            <a:pPr marL="914400" lvl="1" indent="-457200" eaLnBrk="1" fontAlgn="auto" hangingPunct="1">
              <a:spcAft>
                <a:spcPts val="0"/>
              </a:spcAft>
              <a:buFont typeface="+mj-lt"/>
              <a:buAutoNum type="alphaLcPeriod"/>
              <a:defRPr/>
            </a:pPr>
            <a:r>
              <a:rPr lang="en-CA" sz="2600" dirty="0"/>
              <a:t>Active Block Captains</a:t>
            </a:r>
          </a:p>
          <a:p>
            <a:pPr marL="0" indent="0" eaLnBrk="1" fontAlgn="auto" hangingPunct="1">
              <a:spcAft>
                <a:spcPts val="0"/>
              </a:spcAft>
              <a:buFont typeface="Arial" panose="020B0604020202020204" pitchFamily="34" charset="0"/>
              <a:buNone/>
              <a:defRPr/>
            </a:pPr>
            <a:r>
              <a:rPr lang="en-CA" dirty="0"/>
              <a:t>2.  Community Support</a:t>
            </a:r>
          </a:p>
          <a:p>
            <a:pPr marL="914400" lvl="1" indent="-457200" eaLnBrk="1" fontAlgn="auto" hangingPunct="1">
              <a:spcAft>
                <a:spcPts val="0"/>
              </a:spcAft>
              <a:buFont typeface="+mj-lt"/>
              <a:buAutoNum type="alphaLcPeriod"/>
              <a:defRPr/>
            </a:pPr>
            <a:r>
              <a:rPr lang="en-CA" sz="2800" dirty="0"/>
              <a:t>Continued pro-active liaison with City of North Port</a:t>
            </a:r>
          </a:p>
          <a:p>
            <a:pPr marL="914400" lvl="1" indent="-457200" eaLnBrk="1" fontAlgn="auto" hangingPunct="1">
              <a:spcAft>
                <a:spcPts val="0"/>
              </a:spcAft>
              <a:buFont typeface="+mj-lt"/>
              <a:buAutoNum type="alphaLcPeriod"/>
              <a:defRPr/>
            </a:pPr>
            <a:r>
              <a:rPr lang="en-CA" sz="2800" dirty="0"/>
              <a:t>Use of clubhouse as a rental facility</a:t>
            </a:r>
          </a:p>
          <a:p>
            <a:pPr marL="914400" lvl="1" indent="-457200" eaLnBrk="1" fontAlgn="auto" hangingPunct="1">
              <a:spcAft>
                <a:spcPts val="0"/>
              </a:spcAft>
              <a:buFont typeface="+mj-lt"/>
              <a:buAutoNum type="alphaLcPeriod"/>
              <a:defRPr/>
            </a:pPr>
            <a:r>
              <a:rPr lang="en-CA" sz="2800" dirty="0"/>
              <a:t>Support to community activities</a:t>
            </a:r>
          </a:p>
          <a:p>
            <a:pPr marL="1428750" lvl="2" indent="-514350" eaLnBrk="1" fontAlgn="auto" hangingPunct="1">
              <a:spcAft>
                <a:spcPts val="0"/>
              </a:spcAft>
              <a:buFont typeface="+mj-lt"/>
              <a:buAutoNum type="romanLcPeriod"/>
              <a:defRPr/>
            </a:pPr>
            <a:r>
              <a:rPr lang="en-CA" sz="2800" dirty="0"/>
              <a:t>church groups; Little Salt Spring</a:t>
            </a:r>
          </a:p>
          <a:p>
            <a:pPr marL="1428750" lvl="2" indent="-514350" eaLnBrk="1" fontAlgn="auto" hangingPunct="1">
              <a:spcAft>
                <a:spcPts val="0"/>
              </a:spcAft>
              <a:buFont typeface="+mj-lt"/>
              <a:buAutoNum type="romanLcPeriod"/>
              <a:defRPr/>
            </a:pPr>
            <a:r>
              <a:rPr lang="en-CA" sz="2800" dirty="0"/>
              <a:t>Sarasota County Community Service Programme</a:t>
            </a:r>
          </a:p>
          <a:p>
            <a:pPr marL="914400" lvl="1" indent="-457200" eaLnBrk="1" fontAlgn="auto" hangingPunct="1">
              <a:spcAft>
                <a:spcPts val="0"/>
              </a:spcAft>
              <a:buFont typeface="+mj-lt"/>
              <a:buAutoNum type="alphaLcPeriod"/>
              <a:defRPr/>
            </a:pPr>
            <a:r>
              <a:rPr lang="en-CA" sz="2800" dirty="0"/>
              <a:t>Support to members</a:t>
            </a:r>
          </a:p>
          <a:p>
            <a:pPr marL="1428750" lvl="2" indent="-514350" eaLnBrk="1" fontAlgn="auto" hangingPunct="1">
              <a:spcAft>
                <a:spcPts val="0"/>
              </a:spcAft>
              <a:buFont typeface="+mj-lt"/>
              <a:buAutoNum type="romanLcPeriod"/>
              <a:defRPr/>
            </a:pPr>
            <a:r>
              <a:rPr lang="en-CA" sz="2800" dirty="0"/>
              <a:t> </a:t>
            </a:r>
            <a:r>
              <a:rPr lang="en-CA" sz="2800" strike="sngStrike" dirty="0"/>
              <a:t>Internet access</a:t>
            </a:r>
            <a:r>
              <a:rPr lang="en-CA" sz="2800" dirty="0"/>
              <a:t>; photocopying; member contact list; website </a:t>
            </a:r>
            <a:r>
              <a:rPr lang="en-CA" sz="2800" dirty="0">
                <a:solidFill>
                  <a:schemeClr val="accent1"/>
                </a:solidFill>
              </a:rPr>
              <a:t>www.jockeyclubnorthport.com</a:t>
            </a:r>
            <a:endParaRPr lang="en-CA" sz="2800" dirty="0"/>
          </a:p>
          <a:p>
            <a:pPr lvl="1" eaLnBrk="1" fontAlgn="auto" hangingPunct="1">
              <a:spcAft>
                <a:spcPts val="0"/>
              </a:spcAft>
              <a:defRPr/>
            </a:pPr>
            <a:endParaRPr lang="en-CA" dirty="0"/>
          </a:p>
          <a:p>
            <a:pPr lvl="1" eaLnBrk="1" fontAlgn="auto" hangingPunct="1">
              <a:spcAft>
                <a:spcPts val="0"/>
              </a:spcAft>
              <a:defRPr/>
            </a:pPr>
            <a:endParaRPr lang="en-CA" dirty="0"/>
          </a:p>
          <a:p>
            <a:pPr eaLnBrk="1" fontAlgn="auto" hangingPunct="1">
              <a:spcAft>
                <a:spcPts val="0"/>
              </a:spcAft>
              <a:defRPr/>
            </a:pPr>
            <a:endParaRPr lang="en-CA" dirty="0"/>
          </a:p>
        </p:txBody>
      </p:sp>
      <p:sp>
        <p:nvSpPr>
          <p:cNvPr id="5" name="Slide Number Placeholder 4"/>
          <p:cNvSpPr>
            <a:spLocks noGrp="1"/>
          </p:cNvSpPr>
          <p:nvPr>
            <p:ph type="sldNum" sz="quarter" idx="12"/>
          </p:nvPr>
        </p:nvSpPr>
        <p:spPr/>
        <p:txBody>
          <a:bodyPr/>
          <a:lstStyle/>
          <a:p>
            <a:pPr>
              <a:defRPr/>
            </a:pPr>
            <a:fld id="{B8A5CB41-AFA6-47B5-B145-AB7664484C93}" type="slidenum">
              <a:rPr lang="en-CA">
                <a:solidFill>
                  <a:prstClr val="black">
                    <a:tint val="75000"/>
                  </a:prstClr>
                </a:solidFill>
              </a:rPr>
              <a:pPr>
                <a:defRPr/>
              </a:pPr>
              <a:t>6</a:t>
            </a:fld>
            <a:endParaRPr lang="en-CA">
              <a:solidFill>
                <a:prstClr val="black">
                  <a:tint val="75000"/>
                </a:prstClr>
              </a:solidFill>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0371" y="1073614"/>
            <a:ext cx="246876" cy="261937"/>
          </a:xfrm>
          <a:prstGeom prst="rect">
            <a:avLst/>
          </a:prstGeom>
        </p:spPr>
      </p:pic>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0371" y="4766919"/>
            <a:ext cx="246876" cy="261937"/>
          </a:xfrm>
          <a:prstGeom prst="rect">
            <a:avLst/>
          </a:prstGeom>
        </p:spPr>
      </p:pic>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4103" y="2518846"/>
            <a:ext cx="246876" cy="261937"/>
          </a:xfrm>
          <a:prstGeom prst="rect">
            <a:avLst/>
          </a:prstGeom>
        </p:spPr>
      </p:pic>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0371" y="5393063"/>
            <a:ext cx="246876" cy="261937"/>
          </a:xfrm>
          <a:prstGeom prst="rect">
            <a:avLst/>
          </a:prstGeom>
        </p:spPr>
      </p:pic>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V="1">
            <a:off x="906474" y="3273819"/>
            <a:ext cx="212021" cy="260815"/>
          </a:xfrm>
          <a:prstGeom prst="rect">
            <a:avLst/>
          </a:prstGeom>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V="1">
            <a:off x="906473" y="2986492"/>
            <a:ext cx="212021" cy="260815"/>
          </a:xfrm>
          <a:prstGeom prst="rect">
            <a:avLst/>
          </a:prstGeom>
        </p:spPr>
      </p:pic>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8661" y="1328052"/>
            <a:ext cx="246876" cy="261937"/>
          </a:xfrm>
          <a:prstGeom prst="rect">
            <a:avLst/>
          </a:prstGeom>
        </p:spPr>
      </p:pic>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V="1">
            <a:off x="936364" y="2107301"/>
            <a:ext cx="212021" cy="260815"/>
          </a:xfrm>
          <a:prstGeom prst="rect">
            <a:avLst/>
          </a:prstGeom>
        </p:spPr>
      </p:pic>
      <p:pic>
        <p:nvPicPr>
          <p:cNvPr id="15" name="Picture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8661" y="4130932"/>
            <a:ext cx="246876" cy="261937"/>
          </a:xfrm>
          <a:prstGeom prst="rect">
            <a:avLst/>
          </a:prstGeom>
        </p:spPr>
      </p:pic>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6364" y="4433487"/>
            <a:ext cx="246876" cy="261937"/>
          </a:xfrm>
          <a:prstGeom prst="rect">
            <a:avLst/>
          </a:prstGeom>
        </p:spPr>
      </p:pic>
      <p:pic>
        <p:nvPicPr>
          <p:cNvPr id="17" name="Pictur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6364" y="1604455"/>
            <a:ext cx="246876" cy="261937"/>
          </a:xfrm>
          <a:prstGeom prst="rect">
            <a:avLst/>
          </a:prstGeom>
        </p:spPr>
      </p:pic>
      <p:sp>
        <p:nvSpPr>
          <p:cNvPr id="18" name="Minus 17"/>
          <p:cNvSpPr/>
          <p:nvPr/>
        </p:nvSpPr>
        <p:spPr>
          <a:xfrm>
            <a:off x="831453" y="1858229"/>
            <a:ext cx="344084" cy="304793"/>
          </a:xfrm>
          <a:prstGeom prst="mathMinus">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en-CA">
              <a:solidFill>
                <a:prstClr val="white"/>
              </a:solidFill>
            </a:endParaRPr>
          </a:p>
        </p:txBody>
      </p:sp>
    </p:spTree>
    <p:extLst>
      <p:ext uri="{BB962C8B-B14F-4D97-AF65-F5344CB8AC3E}">
        <p14:creationId xmlns:p14="http://schemas.microsoft.com/office/powerpoint/2010/main" val="38214335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5402" y="3221182"/>
            <a:ext cx="9728862" cy="428434"/>
          </a:xfrm>
          <a:prstGeom prst="rect">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en-CA">
              <a:solidFill>
                <a:prstClr val="white"/>
              </a:solidFill>
            </a:endParaRPr>
          </a:p>
        </p:txBody>
      </p:sp>
      <p:sp>
        <p:nvSpPr>
          <p:cNvPr id="3" name="Content Placeholder 2"/>
          <p:cNvSpPr>
            <a:spLocks noGrp="1"/>
          </p:cNvSpPr>
          <p:nvPr>
            <p:ph idx="1"/>
          </p:nvPr>
        </p:nvSpPr>
        <p:spPr>
          <a:xfrm>
            <a:off x="838199" y="1050878"/>
            <a:ext cx="11130888" cy="5319119"/>
          </a:xfrm>
          <a:extLst/>
        </p:spPr>
        <p:txBody>
          <a:bodyPr rtlCol="0">
            <a:normAutofit fontScale="92500" lnSpcReduction="10000"/>
          </a:bodyPr>
          <a:lstStyle/>
          <a:p>
            <a:pPr marL="0" indent="0" eaLnBrk="1" fontAlgn="auto" hangingPunct="1">
              <a:spcAft>
                <a:spcPts val="0"/>
              </a:spcAft>
              <a:buFont typeface="Arial" panose="020B0604020202020204" pitchFamily="34" charset="0"/>
              <a:buNone/>
              <a:defRPr/>
            </a:pPr>
            <a:r>
              <a:rPr lang="en-CA" dirty="0"/>
              <a:t>1.  </a:t>
            </a:r>
            <a:r>
              <a:rPr lang="en-CA" sz="2600" dirty="0"/>
              <a:t>Grey Power (Seniors/Retirees)</a:t>
            </a:r>
          </a:p>
          <a:p>
            <a:pPr marL="914400" lvl="1" indent="-457200" eaLnBrk="1" fontAlgn="auto" hangingPunct="1">
              <a:spcAft>
                <a:spcPts val="0"/>
              </a:spcAft>
              <a:buFont typeface="+mj-lt"/>
              <a:buAutoNum type="alphaLcPeriod"/>
              <a:defRPr/>
            </a:pPr>
            <a:r>
              <a:rPr lang="en-CA" sz="2600" dirty="0"/>
              <a:t>Seek skill sets/knowledge to support community operations/administration</a:t>
            </a:r>
          </a:p>
          <a:p>
            <a:pPr marL="1428750" lvl="2" indent="-514350" eaLnBrk="1" fontAlgn="auto" hangingPunct="1">
              <a:spcAft>
                <a:spcPts val="0"/>
              </a:spcAft>
              <a:buFont typeface="+mj-lt"/>
              <a:buAutoNum type="romanLcPeriod"/>
              <a:defRPr/>
            </a:pPr>
            <a:r>
              <a:rPr lang="en-CA" sz="2600" dirty="0" err="1"/>
              <a:t>ie</a:t>
            </a:r>
            <a:r>
              <a:rPr lang="en-CA" sz="2600" dirty="0"/>
              <a:t>. Legal, finance, trades</a:t>
            </a:r>
          </a:p>
          <a:p>
            <a:pPr marL="914400" lvl="1" indent="-457200" eaLnBrk="1" fontAlgn="auto" hangingPunct="1">
              <a:spcAft>
                <a:spcPts val="0"/>
              </a:spcAft>
              <a:buFont typeface="+mj-lt"/>
              <a:buAutoNum type="alphaLcPeriod"/>
              <a:defRPr/>
            </a:pPr>
            <a:r>
              <a:rPr lang="en-CA" sz="2600" dirty="0"/>
              <a:t>Continue with existing programs/activities.  </a:t>
            </a:r>
          </a:p>
          <a:p>
            <a:pPr marL="914400" lvl="1" indent="-457200" eaLnBrk="1" fontAlgn="auto" hangingPunct="1">
              <a:spcAft>
                <a:spcPts val="0"/>
              </a:spcAft>
              <a:buFont typeface="+mj-lt"/>
              <a:buAutoNum type="alphaLcPeriod"/>
              <a:defRPr/>
            </a:pPr>
            <a:r>
              <a:rPr lang="en-CA" sz="2600" dirty="0"/>
              <a:t>New programs/activities aimed at an older but more active generation</a:t>
            </a:r>
          </a:p>
          <a:p>
            <a:pPr marL="0" indent="0" eaLnBrk="1" fontAlgn="auto" hangingPunct="1">
              <a:spcAft>
                <a:spcPts val="0"/>
              </a:spcAft>
              <a:buFont typeface="Arial" panose="020B0604020202020204" pitchFamily="34" charset="0"/>
              <a:buNone/>
              <a:defRPr/>
            </a:pPr>
            <a:r>
              <a:rPr lang="en-CA" sz="2600" dirty="0"/>
              <a:t>2.  Family friendly</a:t>
            </a:r>
          </a:p>
          <a:p>
            <a:pPr marL="914400" lvl="1" indent="-457200" eaLnBrk="1" fontAlgn="auto" hangingPunct="1">
              <a:spcAft>
                <a:spcPts val="0"/>
              </a:spcAft>
              <a:buFont typeface="+mj-lt"/>
              <a:buAutoNum type="alphaLcPeriod"/>
              <a:defRPr/>
            </a:pPr>
            <a:r>
              <a:rPr lang="en-CA" sz="2600" dirty="0"/>
              <a:t>Clubhouse activities aimed at children/youth</a:t>
            </a:r>
          </a:p>
          <a:p>
            <a:pPr marL="914400" lvl="1" indent="-457200" eaLnBrk="1" fontAlgn="auto" hangingPunct="1">
              <a:spcAft>
                <a:spcPts val="0"/>
              </a:spcAft>
              <a:buFont typeface="+mj-lt"/>
              <a:buAutoNum type="alphaLcPeriod"/>
              <a:defRPr/>
            </a:pPr>
            <a:r>
              <a:rPr lang="en-CA" sz="2600" dirty="0"/>
              <a:t>Availability of clubhouse and amenities on weekdays and weekends</a:t>
            </a:r>
          </a:p>
          <a:p>
            <a:pPr marL="1428750" lvl="2" indent="-514350" eaLnBrk="1" fontAlgn="auto" hangingPunct="1">
              <a:spcAft>
                <a:spcPts val="0"/>
              </a:spcAft>
              <a:buFont typeface="+mj-lt"/>
              <a:buAutoNum type="romanLcPeriod"/>
              <a:defRPr/>
            </a:pPr>
            <a:r>
              <a:rPr lang="en-CA" sz="2600" dirty="0"/>
              <a:t>Community dinners/dances/BBQs</a:t>
            </a:r>
          </a:p>
          <a:p>
            <a:pPr marL="914400" lvl="1" indent="-457200" eaLnBrk="1" fontAlgn="auto" hangingPunct="1">
              <a:spcAft>
                <a:spcPts val="0"/>
              </a:spcAft>
              <a:buFont typeface="+mj-lt"/>
              <a:buAutoNum type="alphaLcPeriod"/>
              <a:defRPr/>
            </a:pPr>
            <a:r>
              <a:rPr lang="en-CA" sz="2600" dirty="0"/>
              <a:t>Increased representation on Board of Directors and committees</a:t>
            </a:r>
          </a:p>
          <a:p>
            <a:pPr marL="914400" lvl="1" indent="-457200" eaLnBrk="1" fontAlgn="auto" hangingPunct="1">
              <a:spcAft>
                <a:spcPts val="0"/>
              </a:spcAft>
              <a:buFont typeface="+mj-lt"/>
              <a:buAutoNum type="alphaLcPeriod"/>
              <a:defRPr/>
            </a:pPr>
            <a:r>
              <a:rPr lang="en-CA" sz="2600" dirty="0"/>
              <a:t>Sport activities</a:t>
            </a:r>
          </a:p>
          <a:p>
            <a:pPr marL="1428750" lvl="2" indent="-514350" eaLnBrk="1" fontAlgn="auto" hangingPunct="1">
              <a:spcAft>
                <a:spcPts val="0"/>
              </a:spcAft>
              <a:buFont typeface="+mj-lt"/>
              <a:buAutoNum type="romanLcPeriod"/>
              <a:defRPr/>
            </a:pPr>
            <a:r>
              <a:rPr lang="en-CA" sz="2600" dirty="0"/>
              <a:t>pool exercise/swimming lessons</a:t>
            </a:r>
          </a:p>
          <a:p>
            <a:pPr marL="1428750" lvl="2" indent="-514350" eaLnBrk="1" fontAlgn="auto" hangingPunct="1">
              <a:spcAft>
                <a:spcPts val="0"/>
              </a:spcAft>
              <a:buFont typeface="+mj-lt"/>
              <a:buAutoNum type="romanLcPeriod"/>
              <a:defRPr/>
            </a:pPr>
            <a:r>
              <a:rPr lang="en-CA" sz="2600" dirty="0"/>
              <a:t>Tournaments</a:t>
            </a:r>
          </a:p>
          <a:p>
            <a:pPr marL="514350" indent="-514350" eaLnBrk="1" fontAlgn="auto" hangingPunct="1">
              <a:spcAft>
                <a:spcPts val="0"/>
              </a:spcAft>
              <a:buFont typeface="+mj-lt"/>
              <a:buAutoNum type="arabicPeriod" startAt="3"/>
              <a:defRPr/>
            </a:pPr>
            <a:r>
              <a:rPr lang="en-CA" sz="2600" dirty="0"/>
              <a:t>Recreation Programmes common to all</a:t>
            </a:r>
          </a:p>
          <a:p>
            <a:pPr marL="0" indent="0" eaLnBrk="1" fontAlgn="auto" hangingPunct="1">
              <a:spcAft>
                <a:spcPts val="0"/>
              </a:spcAft>
              <a:buFont typeface="Arial" panose="020B0604020202020204" pitchFamily="34" charset="0"/>
              <a:buNone/>
              <a:defRPr/>
            </a:pPr>
            <a:endParaRPr lang="en-CA" dirty="0"/>
          </a:p>
          <a:p>
            <a:pPr lvl="1" eaLnBrk="1" fontAlgn="auto" hangingPunct="1">
              <a:spcAft>
                <a:spcPts val="0"/>
              </a:spcAft>
              <a:defRPr/>
            </a:pPr>
            <a:endParaRPr lang="en-CA" dirty="0"/>
          </a:p>
        </p:txBody>
      </p:sp>
      <p:sp>
        <p:nvSpPr>
          <p:cNvPr id="18435" name="Title 1"/>
          <p:cNvSpPr>
            <a:spLocks noGrp="1"/>
          </p:cNvSpPr>
          <p:nvPr>
            <p:ph type="title"/>
          </p:nvPr>
        </p:nvSpPr>
        <p:spPr>
          <a:xfrm>
            <a:off x="838200" y="14024"/>
            <a:ext cx="10515600" cy="1325563"/>
          </a:xfrm>
        </p:spPr>
        <p:txBody>
          <a:bodyPr/>
          <a:lstStyle/>
          <a:p>
            <a:pPr algn="ctr" eaLnBrk="1" hangingPunct="1"/>
            <a:r>
              <a:rPr lang="en-CA" altLang="en-US" dirty="0"/>
              <a:t>Member Oriented</a:t>
            </a:r>
          </a:p>
        </p:txBody>
      </p:sp>
      <p:sp>
        <p:nvSpPr>
          <p:cNvPr id="5" name="Slide Number Placeholder 4"/>
          <p:cNvSpPr>
            <a:spLocks noGrp="1"/>
          </p:cNvSpPr>
          <p:nvPr>
            <p:ph type="sldNum" sz="quarter" idx="12"/>
          </p:nvPr>
        </p:nvSpPr>
        <p:spPr/>
        <p:txBody>
          <a:bodyPr/>
          <a:lstStyle/>
          <a:p>
            <a:pPr>
              <a:defRPr/>
            </a:pPr>
            <a:fld id="{BBDA81DF-E672-482A-80AE-AEE6397BA86E}" type="slidenum">
              <a:rPr lang="en-CA">
                <a:solidFill>
                  <a:prstClr val="black">
                    <a:tint val="75000"/>
                  </a:prstClr>
                </a:solidFill>
              </a:rPr>
              <a:pPr>
                <a:defRPr/>
              </a:pPr>
              <a:t>7</a:t>
            </a:fld>
            <a:endParaRPr lang="en-CA">
              <a:solidFill>
                <a:prstClr val="black">
                  <a:tint val="75000"/>
                </a:prst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2143" y="2090297"/>
            <a:ext cx="309407" cy="328283"/>
          </a:xfrm>
          <a:prstGeom prst="rect">
            <a:avLst/>
          </a:prstGeom>
        </p:spPr>
      </p:pic>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4213" y="3639225"/>
            <a:ext cx="309407" cy="328283"/>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V="1">
            <a:off x="620835" y="2516356"/>
            <a:ext cx="212021" cy="260815"/>
          </a:xfrm>
          <a:prstGeom prst="rect">
            <a:avLst/>
          </a:prstGeom>
        </p:spPr>
      </p:pic>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V="1">
            <a:off x="602908" y="4370429"/>
            <a:ext cx="212021" cy="260815"/>
          </a:xfrm>
          <a:prstGeom prst="rect">
            <a:avLst/>
          </a:prstGeom>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V="1">
            <a:off x="620835" y="5834244"/>
            <a:ext cx="212021" cy="260815"/>
          </a:xfrm>
          <a:prstGeom prst="rect">
            <a:avLst/>
          </a:prstGeom>
        </p:spPr>
      </p:pic>
      <p:sp>
        <p:nvSpPr>
          <p:cNvPr id="13" name="Minus 12"/>
          <p:cNvSpPr/>
          <p:nvPr/>
        </p:nvSpPr>
        <p:spPr>
          <a:xfrm>
            <a:off x="485402" y="4682557"/>
            <a:ext cx="482885" cy="414713"/>
          </a:xfrm>
          <a:prstGeom prst="mathMinus">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en-CA">
              <a:solidFill>
                <a:prstClr val="white"/>
              </a:solidFill>
            </a:endParaRPr>
          </a:p>
        </p:txBody>
      </p:sp>
      <p:sp>
        <p:nvSpPr>
          <p:cNvPr id="14" name="Minus 13"/>
          <p:cNvSpPr/>
          <p:nvPr/>
        </p:nvSpPr>
        <p:spPr>
          <a:xfrm>
            <a:off x="494116" y="1409707"/>
            <a:ext cx="482885" cy="414713"/>
          </a:xfrm>
          <a:prstGeom prst="mathMinus">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en-CA">
              <a:solidFill>
                <a:prstClr val="white"/>
              </a:solidFill>
            </a:endParaRPr>
          </a:p>
        </p:txBody>
      </p:sp>
      <p:pic>
        <p:nvPicPr>
          <p:cNvPr id="15" name="Picture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V="1">
            <a:off x="598910" y="3340286"/>
            <a:ext cx="212021" cy="260815"/>
          </a:xfrm>
          <a:prstGeom prst="rect">
            <a:avLst/>
          </a:prstGeom>
        </p:spPr>
      </p:pic>
    </p:spTree>
    <p:extLst>
      <p:ext uri="{BB962C8B-B14F-4D97-AF65-F5344CB8AC3E}">
        <p14:creationId xmlns:p14="http://schemas.microsoft.com/office/powerpoint/2010/main" val="5215626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762000" y="77810"/>
            <a:ext cx="10515600" cy="1325563"/>
          </a:xfrm>
        </p:spPr>
        <p:txBody>
          <a:bodyPr/>
          <a:lstStyle/>
          <a:p>
            <a:pPr algn="ctr" eaLnBrk="1" hangingPunct="1"/>
            <a:r>
              <a:rPr lang="en-CA" altLang="en-US" dirty="0"/>
              <a:t>FOCUS FOR 2017</a:t>
            </a:r>
          </a:p>
        </p:txBody>
      </p:sp>
      <p:sp>
        <p:nvSpPr>
          <p:cNvPr id="3" name="Content Placeholder 2"/>
          <p:cNvSpPr>
            <a:spLocks noGrp="1"/>
          </p:cNvSpPr>
          <p:nvPr>
            <p:ph idx="1"/>
          </p:nvPr>
        </p:nvSpPr>
        <p:spPr>
          <a:xfrm>
            <a:off x="685800" y="1021447"/>
            <a:ext cx="10668000" cy="5375275"/>
          </a:xfrm>
        </p:spPr>
        <p:txBody>
          <a:bodyPr rtlCol="0">
            <a:normAutofit fontScale="92500" lnSpcReduction="20000"/>
          </a:bodyPr>
          <a:lstStyle/>
          <a:p>
            <a:pPr eaLnBrk="1" fontAlgn="auto" hangingPunct="1">
              <a:spcAft>
                <a:spcPts val="0"/>
              </a:spcAft>
              <a:defRPr/>
            </a:pPr>
            <a:endParaRPr lang="en-CA" dirty="0"/>
          </a:p>
          <a:p>
            <a:pPr eaLnBrk="1" fontAlgn="auto" hangingPunct="1">
              <a:spcAft>
                <a:spcPts val="0"/>
              </a:spcAft>
              <a:defRPr/>
            </a:pPr>
            <a:r>
              <a:rPr lang="en-CA" dirty="0"/>
              <a:t>ACTIVE PURSUIT OF DELINQUENT ACCOUNTS</a:t>
            </a:r>
          </a:p>
          <a:p>
            <a:pPr lvl="1" eaLnBrk="1" fontAlgn="auto" hangingPunct="1">
              <a:spcAft>
                <a:spcPts val="0"/>
              </a:spcAft>
              <a:defRPr/>
            </a:pPr>
            <a:r>
              <a:rPr lang="en-CA" sz="2800" dirty="0"/>
              <a:t>Negotiation</a:t>
            </a:r>
          </a:p>
          <a:p>
            <a:pPr lvl="1" eaLnBrk="1" fontAlgn="auto" hangingPunct="1">
              <a:spcAft>
                <a:spcPts val="0"/>
              </a:spcAft>
              <a:defRPr/>
            </a:pPr>
            <a:r>
              <a:rPr lang="en-CA" sz="2800" dirty="0"/>
              <a:t>Liens</a:t>
            </a:r>
          </a:p>
          <a:p>
            <a:pPr lvl="1" eaLnBrk="1" fontAlgn="auto" hangingPunct="1">
              <a:spcAft>
                <a:spcPts val="0"/>
              </a:spcAft>
              <a:defRPr/>
            </a:pPr>
            <a:r>
              <a:rPr lang="en-CA" sz="2800" dirty="0"/>
              <a:t>Foreclosures</a:t>
            </a:r>
          </a:p>
          <a:p>
            <a:pPr eaLnBrk="1" fontAlgn="auto" hangingPunct="1">
              <a:spcAft>
                <a:spcPts val="0"/>
              </a:spcAft>
              <a:defRPr/>
            </a:pPr>
            <a:r>
              <a:rPr lang="en-CA" dirty="0"/>
              <a:t>UPDATE OF BYLAWS AND COVENANTS</a:t>
            </a:r>
          </a:p>
          <a:p>
            <a:pPr lvl="1" eaLnBrk="1" fontAlgn="auto" hangingPunct="1">
              <a:spcAft>
                <a:spcPts val="0"/>
              </a:spcAft>
              <a:defRPr/>
            </a:pPr>
            <a:r>
              <a:rPr lang="en-CA" dirty="0"/>
              <a:t>2013 draft Bylaws as basis</a:t>
            </a:r>
          </a:p>
          <a:p>
            <a:pPr eaLnBrk="1" fontAlgn="auto" hangingPunct="1">
              <a:spcAft>
                <a:spcPts val="0"/>
              </a:spcAft>
              <a:defRPr/>
            </a:pPr>
            <a:r>
              <a:rPr lang="en-CA" dirty="0"/>
              <a:t>ENFORCEMENT OF COVENANTS/RESTRICTIONS</a:t>
            </a:r>
          </a:p>
          <a:p>
            <a:pPr lvl="1" eaLnBrk="1" fontAlgn="auto" hangingPunct="1">
              <a:spcAft>
                <a:spcPts val="0"/>
              </a:spcAft>
              <a:defRPr/>
            </a:pPr>
            <a:r>
              <a:rPr lang="en-CA" sz="2800" dirty="0"/>
              <a:t>Active ECC operating with updated procedures</a:t>
            </a:r>
          </a:p>
          <a:p>
            <a:pPr lvl="1" eaLnBrk="1" fontAlgn="auto" hangingPunct="1">
              <a:spcAft>
                <a:spcPts val="0"/>
              </a:spcAft>
              <a:defRPr/>
            </a:pPr>
            <a:r>
              <a:rPr lang="en-CA" sz="2800" dirty="0"/>
              <a:t>Fining of non-compliant owners</a:t>
            </a:r>
          </a:p>
          <a:p>
            <a:pPr lvl="1" eaLnBrk="1" fontAlgn="auto" hangingPunct="1">
              <a:spcAft>
                <a:spcPts val="0"/>
              </a:spcAft>
              <a:defRPr/>
            </a:pPr>
            <a:r>
              <a:rPr lang="en-CA" sz="2800" dirty="0"/>
              <a:t>Update and Enforcement of Common Facility Rules</a:t>
            </a:r>
          </a:p>
          <a:p>
            <a:pPr eaLnBrk="1" fontAlgn="auto" hangingPunct="1">
              <a:spcAft>
                <a:spcPts val="0"/>
              </a:spcAft>
              <a:defRPr/>
            </a:pPr>
            <a:r>
              <a:rPr lang="en-CA" dirty="0"/>
              <a:t>VOLUNTEERS</a:t>
            </a:r>
          </a:p>
          <a:p>
            <a:pPr lvl="1" eaLnBrk="1" fontAlgn="auto" hangingPunct="1">
              <a:spcAft>
                <a:spcPts val="0"/>
              </a:spcAft>
              <a:defRPr/>
            </a:pPr>
            <a:r>
              <a:rPr lang="en-CA" sz="2800" dirty="0"/>
              <a:t>Essential for member oriented activities/services</a:t>
            </a:r>
          </a:p>
          <a:p>
            <a:pPr lvl="1" eaLnBrk="1" fontAlgn="auto" hangingPunct="1">
              <a:spcAft>
                <a:spcPts val="0"/>
              </a:spcAft>
              <a:defRPr/>
            </a:pPr>
            <a:r>
              <a:rPr lang="en-CA" sz="2800" dirty="0"/>
              <a:t>Develops Community spirit</a:t>
            </a:r>
          </a:p>
          <a:p>
            <a:pPr lvl="1" eaLnBrk="1" fontAlgn="auto" hangingPunct="1">
              <a:spcAft>
                <a:spcPts val="0"/>
              </a:spcAft>
              <a:defRPr/>
            </a:pPr>
            <a:endParaRPr lang="en-CA" dirty="0"/>
          </a:p>
        </p:txBody>
      </p:sp>
      <p:sp>
        <p:nvSpPr>
          <p:cNvPr id="5" name="Slide Number Placeholder 4"/>
          <p:cNvSpPr>
            <a:spLocks noGrp="1"/>
          </p:cNvSpPr>
          <p:nvPr>
            <p:ph type="sldNum" sz="quarter" idx="12"/>
          </p:nvPr>
        </p:nvSpPr>
        <p:spPr/>
        <p:txBody>
          <a:bodyPr/>
          <a:lstStyle/>
          <a:p>
            <a:pPr>
              <a:defRPr/>
            </a:pPr>
            <a:fld id="{6EBB8014-BC98-4FD1-8123-2AB6FBC9BB29}" type="slidenum">
              <a:rPr lang="en-CA">
                <a:solidFill>
                  <a:prstClr val="black">
                    <a:tint val="75000"/>
                  </a:prstClr>
                </a:solidFill>
              </a:rPr>
              <a:pPr>
                <a:defRPr/>
              </a:pPr>
              <a:t>8</a:t>
            </a:fld>
            <a:endParaRPr lang="en-CA">
              <a:solidFill>
                <a:prstClr val="black">
                  <a:tint val="75000"/>
                </a:prstClr>
              </a:solidFill>
            </a:endParaRPr>
          </a:p>
        </p:txBody>
      </p:sp>
    </p:spTree>
    <p:extLst>
      <p:ext uri="{BB962C8B-B14F-4D97-AF65-F5344CB8AC3E}">
        <p14:creationId xmlns:p14="http://schemas.microsoft.com/office/powerpoint/2010/main" val="27680137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838200" y="365125"/>
            <a:ext cx="10515600" cy="1325563"/>
          </a:xfrm>
        </p:spPr>
        <p:txBody>
          <a:bodyPr/>
          <a:lstStyle/>
          <a:p>
            <a:pPr algn="ctr" eaLnBrk="1" hangingPunct="1"/>
            <a:r>
              <a:rPr lang="en-CA" altLang="en-US"/>
              <a:t>End State</a:t>
            </a:r>
          </a:p>
        </p:txBody>
      </p:sp>
      <p:sp>
        <p:nvSpPr>
          <p:cNvPr id="20483" name="Content Placeholder 2"/>
          <p:cNvSpPr>
            <a:spLocks noGrp="1"/>
          </p:cNvSpPr>
          <p:nvPr>
            <p:ph idx="1"/>
          </p:nvPr>
        </p:nvSpPr>
        <p:spPr/>
        <p:txBody>
          <a:bodyPr/>
          <a:lstStyle/>
          <a:p>
            <a:pPr eaLnBrk="1" hangingPunct="1"/>
            <a:r>
              <a:rPr lang="en-CA" altLang="en-US" dirty="0"/>
              <a:t>A low cost, value oriented, independent, fiscally responsible Jockey Club that provides organizational and recreational services and opportunities to its members and is recognized as a community of choice within the City of North Port</a:t>
            </a:r>
          </a:p>
        </p:txBody>
      </p:sp>
      <p:sp>
        <p:nvSpPr>
          <p:cNvPr id="6" name="Slide Number Placeholder 5"/>
          <p:cNvSpPr>
            <a:spLocks noGrp="1"/>
          </p:cNvSpPr>
          <p:nvPr>
            <p:ph type="sldNum" sz="quarter" idx="12"/>
          </p:nvPr>
        </p:nvSpPr>
        <p:spPr/>
        <p:txBody>
          <a:bodyPr/>
          <a:lstStyle/>
          <a:p>
            <a:pPr>
              <a:defRPr/>
            </a:pPr>
            <a:fld id="{2D5C94C5-407B-4970-9EE9-30BE63AB93BD}" type="slidenum">
              <a:rPr lang="en-CA">
                <a:solidFill>
                  <a:prstClr val="black">
                    <a:tint val="75000"/>
                  </a:prstClr>
                </a:solidFill>
              </a:rPr>
              <a:pPr>
                <a:defRPr/>
              </a:pPr>
              <a:t>9</a:t>
            </a:fld>
            <a:endParaRPr lang="en-CA">
              <a:solidFill>
                <a:prstClr val="black">
                  <a:tint val="75000"/>
                </a:prstClr>
              </a:solidFill>
            </a:endParaRPr>
          </a:p>
        </p:txBody>
      </p:sp>
    </p:spTree>
    <p:extLst>
      <p:ext uri="{BB962C8B-B14F-4D97-AF65-F5344CB8AC3E}">
        <p14:creationId xmlns:p14="http://schemas.microsoft.com/office/powerpoint/2010/main" val="2686878451"/>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433</Words>
  <Application>Microsoft Office PowerPoint</Application>
  <PresentationFormat>Widescreen</PresentationFormat>
  <Paragraphs>92</Paragraphs>
  <Slides>9</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1_Office Theme</vt:lpstr>
      <vt:lpstr>PowerPoint Presentation</vt:lpstr>
      <vt:lpstr>Jockey Club Vision Statement</vt:lpstr>
      <vt:lpstr>JOCKEY CLUB STRATEGIC GOALS</vt:lpstr>
      <vt:lpstr>EFFECTIVE GOVERNANCE</vt:lpstr>
      <vt:lpstr>FINANCIALLY RESPONSIBLE</vt:lpstr>
      <vt:lpstr>A community of choice within  North Port </vt:lpstr>
      <vt:lpstr>Member Oriented</vt:lpstr>
      <vt:lpstr>FOCUS FOR 2017</vt:lpstr>
      <vt:lpstr>End State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Casarsa</dc:creator>
  <cp:lastModifiedBy>David Casarsa</cp:lastModifiedBy>
  <cp:revision>2</cp:revision>
  <dcterms:created xsi:type="dcterms:W3CDTF">2017-08-18T14:13:46Z</dcterms:created>
  <dcterms:modified xsi:type="dcterms:W3CDTF">2017-08-18T14:17:18Z</dcterms:modified>
</cp:coreProperties>
</file>