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26" r:id="rId3"/>
    <p:sldMasterId id="2147483743" r:id="rId4"/>
    <p:sldMasterId id="2147483761" r:id="rId5"/>
  </p:sldMasterIdLst>
  <p:notesMasterIdLst>
    <p:notesMasterId r:id="rId53"/>
  </p:notesMasterIdLst>
  <p:sldIdLst>
    <p:sldId id="274" r:id="rId6"/>
    <p:sldId id="275" r:id="rId7"/>
    <p:sldId id="276" r:id="rId8"/>
    <p:sldId id="278" r:id="rId9"/>
    <p:sldId id="272" r:id="rId10"/>
    <p:sldId id="267" r:id="rId11"/>
    <p:sldId id="262" r:id="rId12"/>
    <p:sldId id="263" r:id="rId13"/>
    <p:sldId id="260" r:id="rId14"/>
    <p:sldId id="261" r:id="rId15"/>
    <p:sldId id="264" r:id="rId16"/>
    <p:sldId id="273" r:id="rId17"/>
    <p:sldId id="311" r:id="rId18"/>
    <p:sldId id="312" r:id="rId19"/>
    <p:sldId id="313" r:id="rId20"/>
    <p:sldId id="314" r:id="rId21"/>
    <p:sldId id="315" r:id="rId22"/>
    <p:sldId id="316" r:id="rId23"/>
    <p:sldId id="317" r:id="rId24"/>
    <p:sldId id="318" r:id="rId25"/>
    <p:sldId id="338" r:id="rId26"/>
    <p:sldId id="339" r:id="rId27"/>
    <p:sldId id="340" r:id="rId28"/>
    <p:sldId id="281" r:id="rId29"/>
    <p:sldId id="329" r:id="rId30"/>
    <p:sldId id="331" r:id="rId31"/>
    <p:sldId id="282" r:id="rId32"/>
    <p:sldId id="310" r:id="rId33"/>
    <p:sldId id="283" r:id="rId34"/>
    <p:sldId id="332" r:id="rId35"/>
    <p:sldId id="333" r:id="rId36"/>
    <p:sldId id="334" r:id="rId37"/>
    <p:sldId id="335" r:id="rId38"/>
    <p:sldId id="336" r:id="rId39"/>
    <p:sldId id="337" r:id="rId40"/>
    <p:sldId id="300" r:id="rId41"/>
    <p:sldId id="341" r:id="rId42"/>
    <p:sldId id="342" r:id="rId43"/>
    <p:sldId id="343" r:id="rId44"/>
    <p:sldId id="344" r:id="rId45"/>
    <p:sldId id="345" r:id="rId46"/>
    <p:sldId id="346" r:id="rId47"/>
    <p:sldId id="347" r:id="rId48"/>
    <p:sldId id="348" r:id="rId49"/>
    <p:sldId id="330" r:id="rId50"/>
    <p:sldId id="286" r:id="rId51"/>
    <p:sldId id="319" r:id="rId5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Casarsa" initials="DC" lastIdx="1" clrIdx="0">
    <p:extLst>
      <p:ext uri="{19B8F6BF-5375-455C-9EA6-DF929625EA0E}">
        <p15:presenceInfo xmlns:p15="http://schemas.microsoft.com/office/powerpoint/2012/main" userId="e26df5ddb1230a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083DB05-226D-4095-8204-D7D5731A0355}" type="datetimeFigureOut">
              <a:rPr lang="en-CA"/>
              <a:pPr>
                <a:defRPr/>
              </a:pPr>
              <a:t>2019-03-15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AAE5FBE-045B-4170-8BC2-926363B6FF5A}" type="slidenum">
              <a:rPr lang="en-CA"/>
              <a:pPr>
                <a:defRPr/>
              </a:pPr>
              <a:t>‹#›</a:t>
            </a:fld>
            <a:endParaRPr lang="en-CA"/>
          </a:p>
        </p:txBody>
      </p:sp>
    </p:spTree>
    <p:extLst>
      <p:ext uri="{BB962C8B-B14F-4D97-AF65-F5344CB8AC3E}">
        <p14:creationId xmlns:p14="http://schemas.microsoft.com/office/powerpoint/2010/main" val="26554376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C2AC6AA-6AF1-4DAE-8E1F-0A224DA4384E}" type="slidenum">
              <a:rPr lang="en-CA" altLang="en-US" smtClean="0"/>
              <a:pPr fontAlgn="base">
                <a:spcBef>
                  <a:spcPct val="0"/>
                </a:spcBef>
                <a:spcAft>
                  <a:spcPct val="0"/>
                </a:spcAft>
              </a:pPr>
              <a:t>8</a:t>
            </a:fld>
            <a:endParaRPr lang="en-CA" altLang="en-US"/>
          </a:p>
        </p:txBody>
      </p:sp>
    </p:spTree>
    <p:extLst>
      <p:ext uri="{BB962C8B-B14F-4D97-AF65-F5344CB8AC3E}">
        <p14:creationId xmlns:p14="http://schemas.microsoft.com/office/powerpoint/2010/main" val="1042140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Mission Statement speaks of attracting professionals, young families, retirees and second home owners.</a:t>
            </a:r>
          </a:p>
          <a:p>
            <a:r>
              <a:rPr lang="en-US" dirty="0"/>
              <a:t>It strives to maintain and enhance the amenities</a:t>
            </a:r>
            <a:r>
              <a:rPr lang="en-US" baseline="0" dirty="0"/>
              <a:t> and the values of the owner properties.</a:t>
            </a:r>
            <a:endParaRPr lang="en-US" dirty="0"/>
          </a:p>
        </p:txBody>
      </p:sp>
      <p:sp>
        <p:nvSpPr>
          <p:cNvPr id="4" name="Slide Number Placeholder 3"/>
          <p:cNvSpPr>
            <a:spLocks noGrp="1"/>
          </p:cNvSpPr>
          <p:nvPr>
            <p:ph type="sldNum" sz="quarter" idx="10"/>
          </p:nvPr>
        </p:nvSpPr>
        <p:spPr/>
        <p:txBody>
          <a:bodyPr/>
          <a:lstStyle/>
          <a:p>
            <a:fld id="{8351AD53-EF45-4816-8776-07FD1E5A31A7}"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467641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year, 2015, we struggled with repairs and minor replacements.</a:t>
            </a:r>
          </a:p>
          <a:p>
            <a:r>
              <a:rPr lang="en-US" dirty="0"/>
              <a:t>For the first time, in 2016, planned expenditures were executed, with additional H and repairs to the pool filtering system.</a:t>
            </a:r>
          </a:p>
          <a:p>
            <a:r>
              <a:rPr lang="en-US" dirty="0"/>
              <a:t>However, early in 2017, we had to handle a major unplanned expenditure – the replacement of the hall ceiling and lights, at a cost of $40,000.</a:t>
            </a:r>
          </a:p>
          <a:p>
            <a:r>
              <a:rPr lang="en-US" dirty="0"/>
              <a:t>Later in the year, we followed through with the planned installation of</a:t>
            </a:r>
          </a:p>
          <a:p>
            <a:r>
              <a:rPr lang="en-US" dirty="0"/>
              <a:t>	parking lot with a new surface and a gate</a:t>
            </a:r>
          </a:p>
          <a:p>
            <a:r>
              <a:rPr lang="en-US" dirty="0"/>
              <a:t>	pool heating pumps and new fence</a:t>
            </a:r>
          </a:p>
          <a:p>
            <a:r>
              <a:rPr lang="en-US" dirty="0"/>
              <a:t>	placement of a computer network and efficient software</a:t>
            </a:r>
          </a:p>
          <a:p>
            <a:r>
              <a:rPr lang="en-US" dirty="0"/>
              <a:t>	covering the legal expenses for the Bylaw replacement</a:t>
            </a:r>
          </a:p>
          <a:p>
            <a:endParaRPr lang="en-US" dirty="0"/>
          </a:p>
        </p:txBody>
      </p:sp>
      <p:sp>
        <p:nvSpPr>
          <p:cNvPr id="4" name="Slide Number Placeholder 3"/>
          <p:cNvSpPr>
            <a:spLocks noGrp="1"/>
          </p:cNvSpPr>
          <p:nvPr>
            <p:ph type="sldNum" sz="quarter" idx="10"/>
          </p:nvPr>
        </p:nvSpPr>
        <p:spPr/>
        <p:txBody>
          <a:bodyPr/>
          <a:lstStyle/>
          <a:p>
            <a:fld id="{8351AD53-EF45-4816-8776-07FD1E5A31A7}" type="slidenum">
              <a:rPr lang="en-US">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5632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Cash on hand: $44,093.</a:t>
            </a:r>
          </a:p>
          <a:p>
            <a:r>
              <a:rPr lang="en-US" dirty="0"/>
              <a:t> Reviewing these yearly results and speaking conservatively, it indicates that there is a tendency to have funds left </a:t>
            </a:r>
            <a:r>
              <a:rPr lang="en-US" baseline="0" dirty="0"/>
              <a:t>at the conclusion of the year. </a:t>
            </a:r>
          </a:p>
          <a:p>
            <a:r>
              <a:rPr lang="en-US" baseline="0" dirty="0"/>
              <a:t>By including the $40,000 for the unplanned expenditures, we end up in 2017 with a similar cash level as we show in the previous year.</a:t>
            </a:r>
            <a:endParaRPr lang="en-US" dirty="0"/>
          </a:p>
        </p:txBody>
      </p:sp>
      <p:sp>
        <p:nvSpPr>
          <p:cNvPr id="4" name="Slide Number Placeholder 3"/>
          <p:cNvSpPr>
            <a:spLocks noGrp="1"/>
          </p:cNvSpPr>
          <p:nvPr>
            <p:ph type="sldNum" sz="quarter" idx="10"/>
          </p:nvPr>
        </p:nvSpPr>
        <p:spPr/>
        <p:txBody>
          <a:bodyPr/>
          <a:lstStyle/>
          <a:p>
            <a:fld id="{8351AD53-EF45-4816-8776-07FD1E5A31A7}" type="slidenum">
              <a:rPr lang="en-US">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38613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Reserves came to $18,643.</a:t>
            </a:r>
          </a:p>
          <a:p>
            <a:endParaRPr lang="en-US" dirty="0"/>
          </a:p>
          <a:p>
            <a:r>
              <a:rPr lang="en-US" dirty="0"/>
              <a:t>Efforts were started in early 2015 to place more funds into the reserves. With increased collection of owed funds and staying frugal, we were able to accumulate more than $100,000 in the reserves in the following year. With that, we established a 5 year capital investment plan, covering anticipated projects.</a:t>
            </a:r>
          </a:p>
          <a:p>
            <a:r>
              <a:rPr lang="en-US" dirty="0"/>
              <a:t>In the last year, despite taking care of planned and unplanned major projects, we still were able to again to put aside more than $100,000 for the reserves</a:t>
            </a:r>
          </a:p>
        </p:txBody>
      </p:sp>
      <p:sp>
        <p:nvSpPr>
          <p:cNvPr id="4" name="Slide Number Placeholder 3"/>
          <p:cNvSpPr>
            <a:spLocks noGrp="1"/>
          </p:cNvSpPr>
          <p:nvPr>
            <p:ph type="sldNum" sz="quarter" idx="10"/>
          </p:nvPr>
        </p:nvSpPr>
        <p:spPr/>
        <p:txBody>
          <a:bodyPr/>
          <a:lstStyle/>
          <a:p>
            <a:fld id="{8351AD53-EF45-4816-8776-07FD1E5A31A7}" type="slidenum">
              <a:rPr lang="en-US">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613819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Assets:</a:t>
            </a:r>
            <a:r>
              <a:rPr lang="en-US" baseline="0" dirty="0"/>
              <a:t> Reflects the funds that are in the bank accounts and the reserves.</a:t>
            </a:r>
          </a:p>
          <a:p>
            <a:r>
              <a:rPr lang="en-US" dirty="0"/>
              <a:t>Total Assets in 2014 came to $77,459.</a:t>
            </a:r>
          </a:p>
          <a:p>
            <a:r>
              <a:rPr lang="en-US" dirty="0"/>
              <a:t>Budget: Board approved anticipated</a:t>
            </a:r>
            <a:r>
              <a:rPr lang="en-US" baseline="0" dirty="0"/>
              <a:t> income and expenditures for the year 2018.</a:t>
            </a:r>
          </a:p>
          <a:p>
            <a:endParaRPr lang="en-US" baseline="0" dirty="0"/>
          </a:p>
          <a:p>
            <a:r>
              <a:rPr lang="en-US" baseline="0" dirty="0"/>
              <a:t>From the start in 2015, we looked out for preserving funds and still fulfill every needs. That year we determined the offices needed to be restructured and the front office should be open also on weekends.</a:t>
            </a:r>
          </a:p>
          <a:p>
            <a:endParaRPr lang="en-US" baseline="0" dirty="0"/>
          </a:p>
          <a:p>
            <a:r>
              <a:rPr lang="en-US" baseline="0" dirty="0"/>
              <a:t>In 2016, we were able to put aside more than $100,000 in reserve funds, with an additional ca. $70,000 in cash sitting in the banks.</a:t>
            </a:r>
          </a:p>
          <a:p>
            <a:r>
              <a:rPr lang="en-US" baseline="0" dirty="0"/>
              <a:t>In 2017, we would have achieved similar results had we not to face an unplanned major expenditure – the hall ceiling cost of $40,000.</a:t>
            </a:r>
          </a:p>
          <a:p>
            <a:endParaRPr lang="en-US" baseline="0" dirty="0"/>
          </a:p>
          <a:p>
            <a:r>
              <a:rPr lang="en-US" baseline="0" dirty="0"/>
              <a:t>In coming years, we can not expect similar savings as our unusual cash inflow from the collection side will dry up.</a:t>
            </a:r>
            <a:endParaRPr lang="en-US" dirty="0"/>
          </a:p>
        </p:txBody>
      </p:sp>
      <p:sp>
        <p:nvSpPr>
          <p:cNvPr id="4" name="Slide Number Placeholder 3"/>
          <p:cNvSpPr>
            <a:spLocks noGrp="1"/>
          </p:cNvSpPr>
          <p:nvPr>
            <p:ph type="sldNum" sz="quarter" idx="10"/>
          </p:nvPr>
        </p:nvSpPr>
        <p:spPr/>
        <p:txBody>
          <a:bodyPr/>
          <a:lstStyle/>
          <a:p>
            <a:fld id="{8351AD53-EF45-4816-8776-07FD1E5A31A7}" type="slidenum">
              <a:rPr lang="en-US">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438521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2014 Aged Receivables:</a:t>
            </a:r>
            <a:r>
              <a:rPr lang="en-US" u="none" baseline="0" dirty="0"/>
              <a:t> $78,245 with  ca.100 collection cases and all in all 195 owners owed us funds.</a:t>
            </a:r>
          </a:p>
          <a:p>
            <a:endParaRPr lang="en-US" u="none" baseline="0" dirty="0"/>
          </a:p>
          <a:p>
            <a:r>
              <a:rPr lang="en-US" u="none" baseline="0" dirty="0"/>
              <a:t>Major collection cases dropped to 42 in 2015. Serious cases amounted to ca. 30 which owed half of all outstanding receivables. Over the last 2 years these old cases have substantially dwindled where we can report that today all cases are approaching resolution. Four cases are left that are adjudicated and in two cases the owners have agreed to settle resulting in monthly payments.</a:t>
            </a:r>
            <a:endParaRPr lang="en-US" u="sng" baseline="0" dirty="0"/>
          </a:p>
        </p:txBody>
      </p:sp>
      <p:sp>
        <p:nvSpPr>
          <p:cNvPr id="4" name="Slide Number Placeholder 3"/>
          <p:cNvSpPr>
            <a:spLocks noGrp="1"/>
          </p:cNvSpPr>
          <p:nvPr>
            <p:ph type="sldNum" sz="quarter" idx="10"/>
          </p:nvPr>
        </p:nvSpPr>
        <p:spPr/>
        <p:txBody>
          <a:bodyPr/>
          <a:lstStyle/>
          <a:p>
            <a:fld id="{8351AD53-EF45-4816-8776-07FD1E5A31A7}" type="slidenum">
              <a:rPr lang="en-US">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905543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All office personnel need to accomplish the handling the front office tasks and familiarize themselves with all treasury programs.</a:t>
            </a:r>
          </a:p>
          <a:p>
            <a:endParaRPr lang="en-US" u="none" dirty="0"/>
          </a:p>
          <a:p>
            <a:r>
              <a:rPr lang="en-US" u="none" dirty="0"/>
              <a:t>With the settlement of the old cases, we will be able to concentrate on new cases that have been identified as collection items.</a:t>
            </a:r>
          </a:p>
          <a:p>
            <a:endParaRPr lang="en-US" u="none" dirty="0"/>
          </a:p>
          <a:p>
            <a:r>
              <a:rPr lang="en-US" u="none" dirty="0"/>
              <a:t>It is anticipated, with more owners 2018 payments received that sufficient reserve funds will enable us to replace the club house roof this fall.</a:t>
            </a:r>
          </a:p>
          <a:p>
            <a:endParaRPr lang="en-US" u="none" dirty="0"/>
          </a:p>
          <a:p>
            <a:r>
              <a:rPr lang="en-US" u="none" dirty="0"/>
              <a:t>At this time, there is no pressure to increase the annual maintenance assessment.</a:t>
            </a:r>
          </a:p>
          <a:p>
            <a:endParaRPr lang="en-US" u="none" dirty="0"/>
          </a:p>
          <a:p>
            <a:r>
              <a:rPr lang="en-US" u="none" dirty="0"/>
              <a:t>Property values have, in general, gone up by more than 15%. With renewed and greater attention to the well being of the community, it is anticipated that is will have a  positive effect on property values. But please, this only can happen with increased owner participation.</a:t>
            </a:r>
          </a:p>
        </p:txBody>
      </p:sp>
      <p:sp>
        <p:nvSpPr>
          <p:cNvPr id="4" name="Slide Number Placeholder 3"/>
          <p:cNvSpPr>
            <a:spLocks noGrp="1"/>
          </p:cNvSpPr>
          <p:nvPr>
            <p:ph type="sldNum" sz="quarter" idx="10"/>
          </p:nvPr>
        </p:nvSpPr>
        <p:spPr/>
        <p:txBody>
          <a:bodyPr/>
          <a:lstStyle/>
          <a:p>
            <a:fld id="{8351AD53-EF45-4816-8776-07FD1E5A31A7}" type="slidenum">
              <a:rPr lang="en-US">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831051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C950992-E3F1-4425-B606-88128D4B1B37}" type="slidenum">
              <a:rPr lang="en-CA"/>
              <a:pPr>
                <a:defRPr/>
              </a:pPr>
              <a:t>‹#›</a:t>
            </a:fld>
            <a:endParaRPr lang="en-CA"/>
          </a:p>
        </p:txBody>
      </p:sp>
    </p:spTree>
    <p:extLst>
      <p:ext uri="{BB962C8B-B14F-4D97-AF65-F5344CB8AC3E}">
        <p14:creationId xmlns:p14="http://schemas.microsoft.com/office/powerpoint/2010/main" val="2976262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5/15/2015</a:t>
            </a:r>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8B01C04F-6108-4077-AE27-2BD8573191CD}" type="slidenum">
              <a:rPr lang="en-CA"/>
              <a:pPr>
                <a:defRPr/>
              </a:pPr>
              <a:t>‹#›</a:t>
            </a:fld>
            <a:endParaRPr lang="en-CA"/>
          </a:p>
        </p:txBody>
      </p:sp>
    </p:spTree>
    <p:extLst>
      <p:ext uri="{BB962C8B-B14F-4D97-AF65-F5344CB8AC3E}">
        <p14:creationId xmlns:p14="http://schemas.microsoft.com/office/powerpoint/2010/main" val="699996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r>
              <a:rPr lang="en-US"/>
              <a:t>5/15/2015</a:t>
            </a:r>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CF43B70A-C0C5-493B-9729-DC95AC7B763D}" type="slidenum">
              <a:rPr lang="en-CA"/>
              <a:pPr>
                <a:defRPr/>
              </a:pPr>
              <a:t>‹#›</a:t>
            </a:fld>
            <a:endParaRPr lang="en-CA"/>
          </a:p>
        </p:txBody>
      </p:sp>
    </p:spTree>
    <p:extLst>
      <p:ext uri="{BB962C8B-B14F-4D97-AF65-F5344CB8AC3E}">
        <p14:creationId xmlns:p14="http://schemas.microsoft.com/office/powerpoint/2010/main" val="2126883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r>
              <a:rPr lang="en-US"/>
              <a:t>5/15/2015</a:t>
            </a:r>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E01653EE-8FA8-4BAB-8450-FBD600D925C3}" type="slidenum">
              <a:rPr lang="en-CA"/>
              <a:pPr>
                <a:defRPr/>
              </a:pPr>
              <a:t>‹#›</a:t>
            </a:fld>
            <a:endParaRPr lang="en-CA"/>
          </a:p>
        </p:txBody>
      </p:sp>
    </p:spTree>
    <p:extLst>
      <p:ext uri="{BB962C8B-B14F-4D97-AF65-F5344CB8AC3E}">
        <p14:creationId xmlns:p14="http://schemas.microsoft.com/office/powerpoint/2010/main" val="1420326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18EF2C4-BAA7-4C76-9553-E27814359F29}" type="datetimeFigureOut">
              <a:rPr lang="en-CA" smtClean="0"/>
              <a:t>2019-03-15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09CD06-1901-468D-B483-627606734730}" type="slidenum">
              <a:rPr lang="en-CA" smtClean="0"/>
              <a:t>‹#›</a:t>
            </a:fld>
            <a:endParaRPr lang="en-CA"/>
          </a:p>
        </p:txBody>
      </p:sp>
    </p:spTree>
    <p:extLst>
      <p:ext uri="{BB962C8B-B14F-4D97-AF65-F5344CB8AC3E}">
        <p14:creationId xmlns:p14="http://schemas.microsoft.com/office/powerpoint/2010/main" val="1894862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18EF2C4-BAA7-4C76-9553-E27814359F29}" type="datetimeFigureOut">
              <a:rPr lang="en-CA" smtClean="0"/>
              <a:t>2019-03-15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09CD06-1901-468D-B483-627606734730}" type="slidenum">
              <a:rPr lang="en-CA" smtClean="0"/>
              <a:t>‹#›</a:t>
            </a:fld>
            <a:endParaRPr lang="en-CA"/>
          </a:p>
        </p:txBody>
      </p:sp>
    </p:spTree>
    <p:extLst>
      <p:ext uri="{BB962C8B-B14F-4D97-AF65-F5344CB8AC3E}">
        <p14:creationId xmlns:p14="http://schemas.microsoft.com/office/powerpoint/2010/main" val="3908639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8EF2C4-BAA7-4C76-9553-E27814359F29}" type="datetimeFigureOut">
              <a:rPr lang="en-CA" smtClean="0"/>
              <a:t>2019-03-15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09CD06-1901-468D-B483-627606734730}" type="slidenum">
              <a:rPr lang="en-CA" smtClean="0"/>
              <a:t>‹#›</a:t>
            </a:fld>
            <a:endParaRPr lang="en-CA"/>
          </a:p>
        </p:txBody>
      </p:sp>
    </p:spTree>
    <p:extLst>
      <p:ext uri="{BB962C8B-B14F-4D97-AF65-F5344CB8AC3E}">
        <p14:creationId xmlns:p14="http://schemas.microsoft.com/office/powerpoint/2010/main" val="3194181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18EF2C4-BAA7-4C76-9553-E27814359F29}" type="datetimeFigureOut">
              <a:rPr lang="en-CA" smtClean="0"/>
              <a:t>2019-03-15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09CD06-1901-468D-B483-627606734730}" type="slidenum">
              <a:rPr lang="en-CA" smtClean="0"/>
              <a:t>‹#›</a:t>
            </a:fld>
            <a:endParaRPr lang="en-CA"/>
          </a:p>
        </p:txBody>
      </p:sp>
    </p:spTree>
    <p:extLst>
      <p:ext uri="{BB962C8B-B14F-4D97-AF65-F5344CB8AC3E}">
        <p14:creationId xmlns:p14="http://schemas.microsoft.com/office/powerpoint/2010/main" val="537695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18EF2C4-BAA7-4C76-9553-E27814359F29}" type="datetimeFigureOut">
              <a:rPr lang="en-CA" smtClean="0"/>
              <a:t>2019-03-15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C09CD06-1901-468D-B483-627606734730}" type="slidenum">
              <a:rPr lang="en-CA" smtClean="0"/>
              <a:t>‹#›</a:t>
            </a:fld>
            <a:endParaRPr lang="en-CA"/>
          </a:p>
        </p:txBody>
      </p:sp>
    </p:spTree>
    <p:extLst>
      <p:ext uri="{BB962C8B-B14F-4D97-AF65-F5344CB8AC3E}">
        <p14:creationId xmlns:p14="http://schemas.microsoft.com/office/powerpoint/2010/main" val="3774164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18EF2C4-BAA7-4C76-9553-E27814359F29}" type="datetimeFigureOut">
              <a:rPr lang="en-CA" smtClean="0"/>
              <a:t>2019-03-15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C09CD06-1901-468D-B483-627606734730}" type="slidenum">
              <a:rPr lang="en-CA" smtClean="0"/>
              <a:t>‹#›</a:t>
            </a:fld>
            <a:endParaRPr lang="en-CA"/>
          </a:p>
        </p:txBody>
      </p:sp>
    </p:spTree>
    <p:extLst>
      <p:ext uri="{BB962C8B-B14F-4D97-AF65-F5344CB8AC3E}">
        <p14:creationId xmlns:p14="http://schemas.microsoft.com/office/powerpoint/2010/main" val="906993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EF2C4-BAA7-4C76-9553-E27814359F29}" type="datetimeFigureOut">
              <a:rPr lang="en-CA" smtClean="0"/>
              <a:t>2019-03-15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C09CD06-1901-468D-B483-627606734730}" type="slidenum">
              <a:rPr lang="en-CA" smtClean="0"/>
              <a:t>‹#›</a:t>
            </a:fld>
            <a:endParaRPr lang="en-CA"/>
          </a:p>
        </p:txBody>
      </p:sp>
    </p:spTree>
    <p:extLst>
      <p:ext uri="{BB962C8B-B14F-4D97-AF65-F5344CB8AC3E}">
        <p14:creationId xmlns:p14="http://schemas.microsoft.com/office/powerpoint/2010/main" val="99286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r>
              <a:rPr lang="en-US" dirty="0"/>
              <a:t>3/13/2016</a:t>
            </a:r>
            <a:endParaRPr lang="en-CA" dirty="0"/>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BE59A168-8677-43ED-9E6B-72E0B2400B41}" type="slidenum">
              <a:rPr lang="en-CA"/>
              <a:pPr>
                <a:defRPr/>
              </a:pPr>
              <a:t>‹#›</a:t>
            </a:fld>
            <a:endParaRPr lang="en-CA"/>
          </a:p>
        </p:txBody>
      </p:sp>
      <p:sp>
        <p:nvSpPr>
          <p:cNvPr id="7" name="Title 6"/>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139484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8EF2C4-BAA7-4C76-9553-E27814359F29}" type="datetimeFigureOut">
              <a:rPr lang="en-CA" smtClean="0"/>
              <a:t>2019-03-15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09CD06-1901-468D-B483-627606734730}" type="slidenum">
              <a:rPr lang="en-CA" smtClean="0"/>
              <a:t>‹#›</a:t>
            </a:fld>
            <a:endParaRPr lang="en-CA"/>
          </a:p>
        </p:txBody>
      </p:sp>
    </p:spTree>
    <p:extLst>
      <p:ext uri="{BB962C8B-B14F-4D97-AF65-F5344CB8AC3E}">
        <p14:creationId xmlns:p14="http://schemas.microsoft.com/office/powerpoint/2010/main" val="3115033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8EF2C4-BAA7-4C76-9553-E27814359F29}" type="datetimeFigureOut">
              <a:rPr lang="en-CA" smtClean="0"/>
              <a:t>2019-03-15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09CD06-1901-468D-B483-627606734730}" type="slidenum">
              <a:rPr lang="en-CA" smtClean="0"/>
              <a:t>‹#›</a:t>
            </a:fld>
            <a:endParaRPr lang="en-CA"/>
          </a:p>
        </p:txBody>
      </p:sp>
    </p:spTree>
    <p:extLst>
      <p:ext uri="{BB962C8B-B14F-4D97-AF65-F5344CB8AC3E}">
        <p14:creationId xmlns:p14="http://schemas.microsoft.com/office/powerpoint/2010/main" val="2771279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18EF2C4-BAA7-4C76-9553-E27814359F29}" type="datetimeFigureOut">
              <a:rPr lang="en-CA" smtClean="0"/>
              <a:t>2019-03-15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09CD06-1901-468D-B483-627606734730}" type="slidenum">
              <a:rPr lang="en-CA" smtClean="0"/>
              <a:t>‹#›</a:t>
            </a:fld>
            <a:endParaRPr lang="en-CA"/>
          </a:p>
        </p:txBody>
      </p:sp>
    </p:spTree>
    <p:extLst>
      <p:ext uri="{BB962C8B-B14F-4D97-AF65-F5344CB8AC3E}">
        <p14:creationId xmlns:p14="http://schemas.microsoft.com/office/powerpoint/2010/main" val="2558393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18EF2C4-BAA7-4C76-9553-E27814359F29}" type="datetimeFigureOut">
              <a:rPr lang="en-CA" smtClean="0"/>
              <a:t>2019-03-15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09CD06-1901-468D-B483-627606734730}" type="slidenum">
              <a:rPr lang="en-CA" smtClean="0"/>
              <a:t>‹#›</a:t>
            </a:fld>
            <a:endParaRPr lang="en-CA"/>
          </a:p>
        </p:txBody>
      </p:sp>
    </p:spTree>
    <p:extLst>
      <p:ext uri="{BB962C8B-B14F-4D97-AF65-F5344CB8AC3E}">
        <p14:creationId xmlns:p14="http://schemas.microsoft.com/office/powerpoint/2010/main" val="775000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245601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726733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02519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606538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465131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12700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pPr>
              <a:defRPr/>
            </a:pPr>
            <a:r>
              <a:rPr lang="en-US" dirty="0"/>
              <a:t>3/13/2016</a:t>
            </a:r>
            <a:endParaRPr lang="en-CA" dirty="0"/>
          </a:p>
        </p:txBody>
      </p:sp>
      <p:sp>
        <p:nvSpPr>
          <p:cNvPr id="4" name="Footer Placeholder 3"/>
          <p:cNvSpPr>
            <a:spLocks noGrp="1"/>
          </p:cNvSpPr>
          <p:nvPr>
            <p:ph type="ftr" sz="quarter" idx="11"/>
          </p:nvPr>
        </p:nvSpPr>
        <p:spPr/>
        <p:txBody>
          <a:bodyPr/>
          <a:lstStyle/>
          <a:p>
            <a:pPr>
              <a:defRPr/>
            </a:pPr>
            <a:endParaRPr lang="en-CA"/>
          </a:p>
        </p:txBody>
      </p:sp>
      <p:sp>
        <p:nvSpPr>
          <p:cNvPr id="5" name="Slide Number Placeholder 4"/>
          <p:cNvSpPr>
            <a:spLocks noGrp="1"/>
          </p:cNvSpPr>
          <p:nvPr>
            <p:ph type="sldNum" sz="quarter" idx="12"/>
          </p:nvPr>
        </p:nvSpPr>
        <p:spPr/>
        <p:txBody>
          <a:bodyPr/>
          <a:lstStyle/>
          <a:p>
            <a:pPr>
              <a:defRPr/>
            </a:pPr>
            <a:fld id="{24ECC74E-EAB1-49CD-85AD-0404BFCC5FF0}" type="slidenum">
              <a:rPr lang="en-CA" smtClean="0"/>
              <a:pPr>
                <a:defRPr/>
              </a:pPr>
              <a:t>‹#›</a:t>
            </a:fld>
            <a:endParaRPr lang="en-CA"/>
          </a:p>
        </p:txBody>
      </p:sp>
    </p:spTree>
    <p:extLst>
      <p:ext uri="{BB962C8B-B14F-4D97-AF65-F5344CB8AC3E}">
        <p14:creationId xmlns:p14="http://schemas.microsoft.com/office/powerpoint/2010/main" val="2058133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193196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142266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575711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802683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176290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088946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218370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678826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97668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65226D-C128-4104-A2B9-FC2D57C99973}" type="datetimeFigureOut">
              <a:rPr lang="en-US" smtClean="0">
                <a:solidFill>
                  <a:prstClr val="black">
                    <a:tint val="75000"/>
                  </a:prstClr>
                </a:solidFill>
              </a:rPr>
              <a:pPr/>
              <a:t>3/15/2019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279FE-459D-4CC9-A0F3-477E6744D5D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089232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5/15/2015</a:t>
            </a:r>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7461F64E-DBBA-4EE3-B636-D1B3DB826006}" type="slidenum">
              <a:rPr lang="en-CA"/>
              <a:pPr>
                <a:defRPr/>
              </a:pPr>
              <a:t>‹#›</a:t>
            </a:fld>
            <a:endParaRPr lang="en-CA"/>
          </a:p>
        </p:txBody>
      </p:sp>
    </p:spTree>
    <p:extLst>
      <p:ext uri="{BB962C8B-B14F-4D97-AF65-F5344CB8AC3E}">
        <p14:creationId xmlns:p14="http://schemas.microsoft.com/office/powerpoint/2010/main" val="4119533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846CE7D5-CF57-46EF-B807-FDD0502418D4}" type="datetimeFigureOut">
              <a:rPr lang="en-US" smtClean="0">
                <a:solidFill>
                  <a:prstClr val="white">
                    <a:alpha val="60000"/>
                  </a:prstClr>
                </a:solidFill>
              </a:rPr>
              <a:pPr/>
              <a:t>3/15/2019</a:t>
            </a:fld>
            <a:endParaRPr lang="en-US">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15651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17456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04399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6" name="Footer Placeholder 5"/>
          <p:cNvSpPr>
            <a:spLocks noGrp="1"/>
          </p:cNvSpPr>
          <p:nvPr>
            <p:ph type="ftr" sz="quarter" idx="11"/>
          </p:nvPr>
        </p:nvSpPr>
        <p:spPr/>
        <p:txBody>
          <a:bodyPr/>
          <a:lstStyle/>
          <a:p>
            <a:endParaRPr lang="en-US">
              <a:solidFill>
                <a:srgbClr val="B31166"/>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24068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8" name="Footer Placeholder 7"/>
          <p:cNvSpPr>
            <a:spLocks noGrp="1"/>
          </p:cNvSpPr>
          <p:nvPr>
            <p:ph type="ftr" sz="quarter" idx="11"/>
          </p:nvPr>
        </p:nvSpPr>
        <p:spPr/>
        <p:txBody>
          <a:bodyPr/>
          <a:lstStyle/>
          <a:p>
            <a:endParaRPr lang="en-US">
              <a:solidFill>
                <a:srgbClr val="B31166"/>
              </a:solidFill>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79805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4" name="Footer Placeholder 3"/>
          <p:cNvSpPr>
            <a:spLocks noGrp="1"/>
          </p:cNvSpPr>
          <p:nvPr>
            <p:ph type="ftr" sz="quarter" idx="11"/>
          </p:nvPr>
        </p:nvSpPr>
        <p:spPr/>
        <p:txBody>
          <a:bodyPr/>
          <a:lstStyle/>
          <a:p>
            <a:endParaRPr lang="en-US">
              <a:solidFill>
                <a:srgbClr val="B31166"/>
              </a:solidFill>
            </a:endParaRP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35807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3" name="Footer Placeholder 2"/>
          <p:cNvSpPr>
            <a:spLocks noGrp="1"/>
          </p:cNvSpPr>
          <p:nvPr>
            <p:ph type="ftr" sz="quarter" idx="11"/>
          </p:nvPr>
        </p:nvSpPr>
        <p:spPr/>
        <p:txBody>
          <a:bodyPr/>
          <a:lstStyle/>
          <a:p>
            <a:endParaRPr lang="en-US">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98887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6" name="Footer Placeholder 5"/>
          <p:cNvSpPr>
            <a:spLocks noGrp="1"/>
          </p:cNvSpPr>
          <p:nvPr>
            <p:ph type="ftr" sz="quarter" idx="11"/>
          </p:nvPr>
        </p:nvSpPr>
        <p:spPr/>
        <p:txBody>
          <a:bodyPr/>
          <a:lstStyle/>
          <a:p>
            <a:endParaRPr lang="en-US">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575732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6" name="Footer Placeholder 5"/>
          <p:cNvSpPr>
            <a:spLocks noGrp="1"/>
          </p:cNvSpPr>
          <p:nvPr>
            <p:ph type="ftr" sz="quarter" idx="11"/>
          </p:nvPr>
        </p:nvSpPr>
        <p:spPr/>
        <p:txBody>
          <a:bodyPr/>
          <a:lstStyle/>
          <a:p>
            <a:endParaRPr lang="en-US">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74545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6" name="Footer Placeholder 5"/>
          <p:cNvSpPr>
            <a:spLocks noGrp="1"/>
          </p:cNvSpPr>
          <p:nvPr>
            <p:ph type="ftr" sz="quarter" idx="11"/>
          </p:nvPr>
        </p:nvSpPr>
        <p:spPr/>
        <p:txBody>
          <a:bodyPr/>
          <a:lstStyle/>
          <a:p>
            <a:endParaRPr lang="en-US">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98309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r>
              <a:rPr lang="en-US"/>
              <a:t>5/15/2015</a:t>
            </a:r>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8F116036-805A-479B-948C-4B02DDFDA1FB}" type="slidenum">
              <a:rPr lang="en-CA"/>
              <a:pPr>
                <a:defRPr/>
              </a:pPr>
              <a:t>‹#›</a:t>
            </a:fld>
            <a:endParaRPr lang="en-CA"/>
          </a:p>
        </p:txBody>
      </p:sp>
    </p:spTree>
    <p:extLst>
      <p:ext uri="{BB962C8B-B14F-4D97-AF65-F5344CB8AC3E}">
        <p14:creationId xmlns:p14="http://schemas.microsoft.com/office/powerpoint/2010/main" val="30743989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20429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eaLnBrk="1" fontAlgn="auto" hangingPunct="1">
              <a:spcBef>
                <a:spcPts val="0"/>
              </a:spcBef>
              <a:spcAft>
                <a:spcPts val="0"/>
              </a:spcAft>
            </a:pPr>
            <a:r>
              <a:rPr lang="en-US" sz="960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eaLnBrk="1" fontAlgn="auto" hangingPunct="1">
              <a:spcBef>
                <a:spcPts val="0"/>
              </a:spcBef>
              <a:spcAft>
                <a:spcPts val="0"/>
              </a:spcAft>
            </a:pPr>
            <a:r>
              <a:rPr lang="en-US" sz="960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42511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00175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8" name="Footer Placeholder 7"/>
          <p:cNvSpPr>
            <a:spLocks noGrp="1"/>
          </p:cNvSpPr>
          <p:nvPr>
            <p:ph type="ftr" sz="quarter" idx="11"/>
          </p:nvPr>
        </p:nvSpPr>
        <p:spPr/>
        <p:txBody>
          <a:bodyPr/>
          <a:lstStyle/>
          <a:p>
            <a:endParaRPr lang="en-US">
              <a:solidFill>
                <a:srgbClr val="B31166"/>
              </a:solidFill>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18566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endParaRPr lang="en-US">
              <a:solidFill>
                <a:srgbClr val="B31166"/>
              </a:solidFill>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952736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307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846CE7D5-CF57-46EF-B807-FDD0502418D4}" type="datetimeFigureOut">
              <a:rPr lang="en-US" smtClean="0">
                <a:solidFill>
                  <a:srgbClr val="B31166"/>
                </a:solidFill>
              </a:rPr>
              <a:pPr/>
              <a:t>3/15/2019</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30EA680-D336-4FF7-8B7A-9848BB0A1C3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8083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98889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210684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2082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r>
              <a:rPr lang="en-US"/>
              <a:t>5/15/2015</a:t>
            </a:r>
            <a:endParaRPr lang="en-CA"/>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pPr>
              <a:defRPr/>
            </a:pPr>
            <a:fld id="{91279E10-BF17-40EB-B2C6-162448613062}" type="slidenum">
              <a:rPr lang="en-CA"/>
              <a:pPr>
                <a:defRPr/>
              </a:pPr>
              <a:t>‹#›</a:t>
            </a:fld>
            <a:endParaRPr lang="en-CA"/>
          </a:p>
        </p:txBody>
      </p:sp>
    </p:spTree>
    <p:extLst>
      <p:ext uri="{BB962C8B-B14F-4D97-AF65-F5344CB8AC3E}">
        <p14:creationId xmlns:p14="http://schemas.microsoft.com/office/powerpoint/2010/main" val="1320656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924688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94032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116505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39908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628469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18246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2947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428651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540329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713077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r>
              <a:rPr lang="en-US"/>
              <a:t>5/15/2015</a:t>
            </a:r>
            <a:endParaRPr lang="en-CA"/>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EE349625-2352-46FA-AAEF-A4D8FFAAFBAE}" type="slidenum">
              <a:rPr lang="en-CA"/>
              <a:pPr>
                <a:defRPr/>
              </a:pPr>
              <a:t>‹#›</a:t>
            </a:fld>
            <a:endParaRPr lang="en-CA"/>
          </a:p>
        </p:txBody>
      </p:sp>
    </p:spTree>
    <p:extLst>
      <p:ext uri="{BB962C8B-B14F-4D97-AF65-F5344CB8AC3E}">
        <p14:creationId xmlns:p14="http://schemas.microsoft.com/office/powerpoint/2010/main" val="7969451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123042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181214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35460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5/15/2015</a:t>
            </a:r>
            <a:endParaRPr lang="en-CA"/>
          </a:p>
        </p:txBody>
      </p:sp>
      <p:sp>
        <p:nvSpPr>
          <p:cNvPr id="3" name="Footer Placeholder 4"/>
          <p:cNvSpPr>
            <a:spLocks noGrp="1"/>
          </p:cNvSpPr>
          <p:nvPr>
            <p:ph type="ftr" sz="quarter" idx="11"/>
          </p:nvPr>
        </p:nvSpPr>
        <p:spPr/>
        <p:txBody>
          <a:bodyPr/>
          <a:lstStyle>
            <a:lvl1pPr>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pPr>
              <a:defRPr/>
            </a:pPr>
            <a:fld id="{E54F9AA6-1C7F-4F12-82C2-1A4AA1EE1D2C}" type="slidenum">
              <a:rPr lang="en-CA"/>
              <a:pPr>
                <a:defRPr/>
              </a:pPr>
              <a:t>‹#›</a:t>
            </a:fld>
            <a:endParaRPr lang="en-CA"/>
          </a:p>
        </p:txBody>
      </p:sp>
    </p:spTree>
    <p:extLst>
      <p:ext uri="{BB962C8B-B14F-4D97-AF65-F5344CB8AC3E}">
        <p14:creationId xmlns:p14="http://schemas.microsoft.com/office/powerpoint/2010/main" val="2813562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5/15/2015</a:t>
            </a:r>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68458269-67B6-4F9C-921C-297D65A35EDE}" type="slidenum">
              <a:rPr lang="en-CA"/>
              <a:pPr>
                <a:defRPr/>
              </a:pPr>
              <a:t>‹#›</a:t>
            </a:fld>
            <a:endParaRPr lang="en-CA"/>
          </a:p>
        </p:txBody>
      </p:sp>
    </p:spTree>
    <p:extLst>
      <p:ext uri="{BB962C8B-B14F-4D97-AF65-F5344CB8AC3E}">
        <p14:creationId xmlns:p14="http://schemas.microsoft.com/office/powerpoint/2010/main" val="154754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1.jpe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CA"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r>
              <a:rPr lang="en-US" dirty="0"/>
              <a:t>3/13/2016</a:t>
            </a:r>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4ECC74E-EAB1-49CD-85AD-0404BFCC5FF0}" type="slidenum">
              <a:rPr lang="en-CA"/>
              <a:pPr>
                <a:defRPr/>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F2C4-BAA7-4C76-9553-E27814359F29}" type="datetimeFigureOut">
              <a:rPr lang="en-CA" smtClean="0"/>
              <a:t>2019-03-15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9CD06-1901-468D-B483-627606734730}" type="slidenum">
              <a:rPr lang="en-CA" smtClean="0"/>
              <a:t>‹#›</a:t>
            </a:fld>
            <a:endParaRPr lang="en-CA"/>
          </a:p>
        </p:txBody>
      </p:sp>
    </p:spTree>
    <p:extLst>
      <p:ext uri="{BB962C8B-B14F-4D97-AF65-F5344CB8AC3E}">
        <p14:creationId xmlns:p14="http://schemas.microsoft.com/office/powerpoint/2010/main" val="12561323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eaLnBrk="1" fontAlgn="auto" hangingPunct="1">
              <a:spcBef>
                <a:spcPts val="0"/>
              </a:spcBef>
              <a:spcAft>
                <a:spcPts val="0"/>
              </a:spcAft>
            </a:pPr>
            <a:fld id="{CC65226D-C128-4104-A2B9-FC2D57C99973}" type="datetimeFigureOut">
              <a:rPr lang="en-US" smtClean="0">
                <a:solidFill>
                  <a:prstClr val="black">
                    <a:tint val="75000"/>
                  </a:prstClr>
                </a:solidFill>
                <a:latin typeface="Trebuchet MS" panose="020B0603020202020204"/>
              </a:rPr>
              <a:pPr defTabSz="457200" eaLnBrk="1" fontAlgn="auto" hangingPunct="1">
                <a:spcBef>
                  <a:spcPts val="0"/>
                </a:spcBef>
                <a:spcAft>
                  <a:spcPts val="0"/>
                </a:spcAft>
              </a:pPr>
              <a:t>3/15/2019</a:t>
            </a:fld>
            <a:endParaRPr lang="en-US">
              <a:solidFill>
                <a:prstClr val="black">
                  <a:tint val="75000"/>
                </a:prstClr>
              </a:solidFill>
              <a:latin typeface="Trebuchet MS" panose="020B0603020202020204"/>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Trebuchet MS" panose="020B0603020202020204"/>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eaLnBrk="1" fontAlgn="auto" hangingPunct="1">
              <a:spcBef>
                <a:spcPts val="0"/>
              </a:spcBef>
              <a:spcAft>
                <a:spcPts val="0"/>
              </a:spcAft>
            </a:pPr>
            <a:fld id="{B7F279FE-459D-4CC9-A0F3-477E6744D5DB}" type="slidenum">
              <a:rPr lang="en-US" smtClean="0">
                <a:solidFill>
                  <a:srgbClr val="90C226"/>
                </a:solidFill>
                <a:latin typeface="Trebuchet MS" panose="020B0603020202020204"/>
              </a:rPr>
              <a:pPr defTabSz="457200" eaLnBrk="1" fontAlgn="auto" hangingPunct="1">
                <a:spcBef>
                  <a:spcPts val="0"/>
                </a:spcBef>
                <a:spcAft>
                  <a:spcPts val="0"/>
                </a:spcAft>
              </a:pPr>
              <a:t>‹#›</a:t>
            </a:fld>
            <a:endParaRPr lang="en-US">
              <a:solidFill>
                <a:srgbClr val="90C226"/>
              </a:solidFill>
              <a:latin typeface="Trebuchet MS" panose="020B0603020202020204"/>
            </a:endParaRPr>
          </a:p>
        </p:txBody>
      </p:sp>
    </p:spTree>
    <p:extLst>
      <p:ext uri="{BB962C8B-B14F-4D97-AF65-F5344CB8AC3E}">
        <p14:creationId xmlns:p14="http://schemas.microsoft.com/office/powerpoint/2010/main" val="393702893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eaLnBrk="1" fontAlgn="auto" hangingPunct="1">
              <a:spcBef>
                <a:spcPts val="0"/>
              </a:spcBef>
              <a:spcAft>
                <a:spcPts val="0"/>
              </a:spcAft>
            </a:pPr>
            <a:fld id="{846CE7D5-CF57-46EF-B807-FDD0502418D4}" type="datetimeFigureOut">
              <a:rPr lang="en-US" smtClean="0">
                <a:solidFill>
                  <a:srgbClr val="B31166"/>
                </a:solidFill>
                <a:latin typeface="Century Gothic" panose="020B0502020202020204"/>
              </a:rPr>
              <a:pPr eaLnBrk="1" fontAlgn="auto" hangingPunct="1">
                <a:spcBef>
                  <a:spcPts val="0"/>
                </a:spcBef>
                <a:spcAft>
                  <a:spcPts val="0"/>
                </a:spcAft>
              </a:pPr>
              <a:t>3/15/2019</a:t>
            </a:fld>
            <a:endParaRPr lang="en-US">
              <a:solidFill>
                <a:srgbClr val="B31166"/>
              </a:solidFill>
              <a:latin typeface="Century Gothic" panose="020B0502020202020204"/>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eaLnBrk="1" fontAlgn="auto" hangingPunct="1">
              <a:spcBef>
                <a:spcPts val="0"/>
              </a:spcBef>
              <a:spcAft>
                <a:spcPts val="0"/>
              </a:spcAft>
            </a:pPr>
            <a:endParaRPr lang="en-US">
              <a:solidFill>
                <a:srgbClr val="B31166"/>
              </a:solidFill>
              <a:latin typeface="Century Gothic" panose="020B0502020202020204"/>
            </a:endParaRP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eaLnBrk="1" fontAlgn="auto" hangingPunct="1">
              <a:spcBef>
                <a:spcPts val="0"/>
              </a:spcBef>
              <a:spcAft>
                <a:spcPts val="0"/>
              </a:spcAft>
            </a:pPr>
            <a:fld id="{330EA680-D336-4FF7-8B7A-9848BB0A1C32}" type="slidenum">
              <a:rPr lang="en-US" smtClean="0">
                <a:solidFill>
                  <a:prstClr val="white"/>
                </a:solidFill>
                <a:latin typeface="Century Gothic" panose="020B0502020202020204"/>
              </a:rPr>
              <a:pPr eaLnBrk="1" fontAlgn="auto" hangingPunct="1">
                <a:spcBef>
                  <a:spcPts val="0"/>
                </a:spcBef>
                <a:spcAft>
                  <a:spcPts val="0"/>
                </a:spcAft>
              </a:pPr>
              <a:t>‹#›</a:t>
            </a:fld>
            <a:endParaRPr lang="en-US">
              <a:solidFill>
                <a:prstClr val="white"/>
              </a:solidFill>
              <a:latin typeface="Century Gothic" panose="020B0502020202020204"/>
            </a:endParaRPr>
          </a:p>
        </p:txBody>
      </p:sp>
    </p:spTree>
    <p:extLst>
      <p:ext uri="{BB962C8B-B14F-4D97-AF65-F5344CB8AC3E}">
        <p14:creationId xmlns:p14="http://schemas.microsoft.com/office/powerpoint/2010/main" val="15846031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eaLnBrk="1" fontAlgn="auto" hangingPunct="1">
              <a:spcBef>
                <a:spcPts val="0"/>
              </a:spcBef>
              <a:spcAft>
                <a:spcPts val="0"/>
              </a:spcAft>
            </a:pPr>
            <a:fld id="{B61BEF0D-F0BB-DE4B-95CE-6DB70DBA9567}" type="datetimeFigureOut">
              <a:rPr lang="en-US" dirty="0">
                <a:solidFill>
                  <a:prstClr val="black">
                    <a:tint val="75000"/>
                  </a:prstClr>
                </a:solidFill>
                <a:latin typeface="Century Gothic" panose="020B0502020202020204"/>
              </a:rPr>
              <a:pPr defTabSz="457200" eaLnBrk="1" fontAlgn="auto" hangingPunct="1">
                <a:spcBef>
                  <a:spcPts val="0"/>
                </a:spcBef>
                <a:spcAft>
                  <a:spcPts val="0"/>
                </a:spcAft>
              </a:pPr>
              <a:t>3/15/2019</a:t>
            </a:fld>
            <a:endParaRPr lang="en-US" dirty="0">
              <a:solidFill>
                <a:prstClr val="black">
                  <a:tint val="75000"/>
                </a:prstClr>
              </a:solidFill>
              <a:latin typeface="Century Gothic" panose="020B0502020202020204"/>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Century Gothic" panose="020B0502020202020204"/>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eaLnBrk="1" fontAlgn="auto" hangingPunct="1">
              <a:spcBef>
                <a:spcPts val="0"/>
              </a:spcBef>
              <a:spcAft>
                <a:spcPts val="0"/>
              </a:spcAft>
            </a:pPr>
            <a:fld id="{D57F1E4F-1CFF-5643-939E-217C01CDF565}" type="slidenum">
              <a:rPr lang="en-US" dirty="0">
                <a:latin typeface="Century Gothic" panose="020B0502020202020204"/>
              </a:rPr>
              <a:pPr defTabSz="457200" eaLnBrk="1" fontAlgn="auto" hangingPunct="1">
                <a:spcBef>
                  <a:spcPts val="0"/>
                </a:spcBef>
                <a:spcAft>
                  <a:spcPts val="0"/>
                </a:spcAft>
              </a:pPr>
              <a:t>‹#›</a:t>
            </a:fld>
            <a:endParaRPr lang="en-US" dirty="0">
              <a:latin typeface="Century Gothic" panose="020B0502020202020204"/>
            </a:endParaRPr>
          </a:p>
        </p:txBody>
      </p:sp>
    </p:spTree>
    <p:extLst>
      <p:ext uri="{BB962C8B-B14F-4D97-AF65-F5344CB8AC3E}">
        <p14:creationId xmlns:p14="http://schemas.microsoft.com/office/powerpoint/2010/main" val="44829700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6.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jockeyclubnorthport.com/"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832" y="3477126"/>
            <a:ext cx="4636168" cy="338087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4" y="3477126"/>
            <a:ext cx="4626234" cy="338087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4636169" cy="347712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832" y="0"/>
            <a:ext cx="4636168" cy="347712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02832" y="1656347"/>
            <a:ext cx="6858000" cy="3545306"/>
          </a:xfrm>
          <a:prstGeom prst="rect">
            <a:avLst/>
          </a:prstGeom>
        </p:spPr>
      </p:pic>
      <p:sp>
        <p:nvSpPr>
          <p:cNvPr id="6" name="Title 5"/>
          <p:cNvSpPr>
            <a:spLocks noGrp="1"/>
          </p:cNvSpPr>
          <p:nvPr>
            <p:ph type="title"/>
          </p:nvPr>
        </p:nvSpPr>
        <p:spPr>
          <a:xfrm>
            <a:off x="838200" y="1969344"/>
            <a:ext cx="10515600" cy="1325563"/>
          </a:xfrm>
        </p:spPr>
        <p:txBody>
          <a:bodyPr/>
          <a:lstStyle/>
          <a:p>
            <a:pPr algn="ctr"/>
            <a:r>
              <a:rPr lang="en-CA" b="1" dirty="0">
                <a:solidFill>
                  <a:srgbClr val="FFFF00"/>
                </a:solidFill>
              </a:rPr>
              <a:t>JOCKEY CLUB OF NORTH PORT POA INC</a:t>
            </a:r>
            <a:br>
              <a:rPr lang="en-CA" b="1" dirty="0">
                <a:solidFill>
                  <a:srgbClr val="FFFF00"/>
                </a:solidFill>
              </a:rPr>
            </a:br>
            <a:r>
              <a:rPr lang="en-CA" b="1" dirty="0">
                <a:solidFill>
                  <a:srgbClr val="FFFF00"/>
                </a:solidFill>
              </a:rPr>
              <a:t>ANNUAL GENERAL MEETING</a:t>
            </a:r>
            <a:br>
              <a:rPr lang="en-CA" b="1" dirty="0">
                <a:solidFill>
                  <a:srgbClr val="FFFF00"/>
                </a:solidFill>
              </a:rPr>
            </a:br>
            <a:r>
              <a:rPr lang="en-CA" b="1" dirty="0" smtClean="0">
                <a:solidFill>
                  <a:srgbClr val="FFFF00"/>
                </a:solidFill>
              </a:rPr>
              <a:t>14 </a:t>
            </a:r>
            <a:r>
              <a:rPr lang="en-CA" b="1" dirty="0">
                <a:solidFill>
                  <a:srgbClr val="FFFF00"/>
                </a:solidFill>
              </a:rPr>
              <a:t>MARCH </a:t>
            </a:r>
            <a:r>
              <a:rPr lang="en-CA" b="1" dirty="0" smtClean="0">
                <a:solidFill>
                  <a:srgbClr val="FFFF00"/>
                </a:solidFill>
              </a:rPr>
              <a:t>2019</a:t>
            </a:r>
            <a:endParaRPr lang="en-CA" b="1" dirty="0">
              <a:solidFill>
                <a:srgbClr val="FFFF00"/>
              </a:solidFill>
            </a:endParaRPr>
          </a:p>
        </p:txBody>
      </p:sp>
      <p:sp>
        <p:nvSpPr>
          <p:cNvPr id="5" name="Slide Number Placeholder 4"/>
          <p:cNvSpPr>
            <a:spLocks noGrp="1"/>
          </p:cNvSpPr>
          <p:nvPr>
            <p:ph type="sldNum" sz="quarter" idx="12"/>
          </p:nvPr>
        </p:nvSpPr>
        <p:spPr/>
        <p:txBody>
          <a:bodyPr/>
          <a:lstStyle/>
          <a:p>
            <a:pPr>
              <a:defRPr/>
            </a:pPr>
            <a:fld id="{2C950992-E3F1-4425-B606-88128D4B1B37}" type="slidenum">
              <a:rPr lang="en-CA" smtClean="0"/>
              <a:pPr>
                <a:defRPr/>
              </a:pPr>
              <a:t>1</a:t>
            </a:fld>
            <a:endParaRPr lang="en-CA"/>
          </a:p>
        </p:txBody>
      </p:sp>
    </p:spTree>
    <p:extLst>
      <p:ext uri="{BB962C8B-B14F-4D97-AF65-F5344CB8AC3E}">
        <p14:creationId xmlns:p14="http://schemas.microsoft.com/office/powerpoint/2010/main" val="3185839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85401" y="2458815"/>
            <a:ext cx="10113325" cy="42843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p:nvSpPr>
        <p:spPr>
          <a:xfrm>
            <a:off x="485402" y="3221182"/>
            <a:ext cx="9728862" cy="42843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901664" y="1037231"/>
            <a:ext cx="11130888" cy="5319119"/>
          </a:xfrm>
          <a:extLst/>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en-CA" dirty="0"/>
              <a:t>1.  </a:t>
            </a:r>
            <a:r>
              <a:rPr lang="en-CA" sz="2600" dirty="0"/>
              <a:t>Grey Power (Seniors/Retirees)</a:t>
            </a:r>
          </a:p>
          <a:p>
            <a:pPr marL="914400" lvl="1" indent="-457200" eaLnBrk="1" fontAlgn="auto" hangingPunct="1">
              <a:spcAft>
                <a:spcPts val="0"/>
              </a:spcAft>
              <a:buFont typeface="+mj-lt"/>
              <a:buAutoNum type="alphaLcPeriod"/>
              <a:defRPr/>
            </a:pPr>
            <a:r>
              <a:rPr lang="en-CA" sz="2600" dirty="0"/>
              <a:t>Seek skill sets/knowledge to support community operations/administration</a:t>
            </a:r>
          </a:p>
          <a:p>
            <a:pPr marL="1428750" lvl="2" indent="-514350" eaLnBrk="1" fontAlgn="auto" hangingPunct="1">
              <a:spcAft>
                <a:spcPts val="0"/>
              </a:spcAft>
              <a:buFont typeface="+mj-lt"/>
              <a:buAutoNum type="romanLcPeriod"/>
              <a:defRPr/>
            </a:pPr>
            <a:r>
              <a:rPr lang="en-CA" sz="2600" dirty="0" err="1"/>
              <a:t>ie</a:t>
            </a:r>
            <a:r>
              <a:rPr lang="en-CA" sz="2600" dirty="0"/>
              <a:t>. Legal, finance, trades</a:t>
            </a:r>
          </a:p>
          <a:p>
            <a:pPr marL="914400" lvl="1" indent="-457200" eaLnBrk="1" fontAlgn="auto" hangingPunct="1">
              <a:spcAft>
                <a:spcPts val="0"/>
              </a:spcAft>
              <a:buFont typeface="+mj-lt"/>
              <a:buAutoNum type="alphaLcPeriod"/>
              <a:defRPr/>
            </a:pPr>
            <a:r>
              <a:rPr lang="en-CA" sz="2600" dirty="0"/>
              <a:t>Continue with existing programs/activities.  </a:t>
            </a:r>
          </a:p>
          <a:p>
            <a:pPr marL="914400" lvl="1" indent="-457200" eaLnBrk="1" fontAlgn="auto" hangingPunct="1">
              <a:spcAft>
                <a:spcPts val="0"/>
              </a:spcAft>
              <a:buFont typeface="+mj-lt"/>
              <a:buAutoNum type="alphaLcPeriod"/>
              <a:defRPr/>
            </a:pPr>
            <a:r>
              <a:rPr lang="en-CA" sz="2600" dirty="0"/>
              <a:t>New programs/activities aimed at an older but more active generation</a:t>
            </a:r>
          </a:p>
          <a:p>
            <a:pPr marL="0" indent="0" eaLnBrk="1" fontAlgn="auto" hangingPunct="1">
              <a:spcAft>
                <a:spcPts val="0"/>
              </a:spcAft>
              <a:buFont typeface="Arial" panose="020B0604020202020204" pitchFamily="34" charset="0"/>
              <a:buNone/>
              <a:defRPr/>
            </a:pPr>
            <a:r>
              <a:rPr lang="en-CA" sz="2600" dirty="0"/>
              <a:t>2.  Family friendly</a:t>
            </a:r>
          </a:p>
          <a:p>
            <a:pPr marL="914400" lvl="1" indent="-457200" eaLnBrk="1" fontAlgn="auto" hangingPunct="1">
              <a:spcAft>
                <a:spcPts val="0"/>
              </a:spcAft>
              <a:buFont typeface="+mj-lt"/>
              <a:buAutoNum type="alphaLcPeriod"/>
              <a:defRPr/>
            </a:pPr>
            <a:r>
              <a:rPr lang="en-CA" sz="2600" dirty="0"/>
              <a:t>Clubhouse activities aimed at children/youth</a:t>
            </a:r>
          </a:p>
          <a:p>
            <a:pPr marL="914400" lvl="1" indent="-457200" eaLnBrk="1" fontAlgn="auto" hangingPunct="1">
              <a:spcAft>
                <a:spcPts val="0"/>
              </a:spcAft>
              <a:buFont typeface="+mj-lt"/>
              <a:buAutoNum type="alphaLcPeriod"/>
              <a:defRPr/>
            </a:pPr>
            <a:r>
              <a:rPr lang="en-CA" sz="2600" dirty="0"/>
              <a:t>Availability of clubhouse and amenities on weekdays and weekends</a:t>
            </a:r>
          </a:p>
          <a:p>
            <a:pPr marL="1428750" lvl="2" indent="-514350" eaLnBrk="1" fontAlgn="auto" hangingPunct="1">
              <a:spcAft>
                <a:spcPts val="0"/>
              </a:spcAft>
              <a:buFont typeface="+mj-lt"/>
              <a:buAutoNum type="romanLcPeriod"/>
              <a:defRPr/>
            </a:pPr>
            <a:r>
              <a:rPr lang="en-CA" sz="2600" dirty="0"/>
              <a:t>Community dinners/dances/BBQs</a:t>
            </a:r>
          </a:p>
          <a:p>
            <a:pPr marL="914400" lvl="1" indent="-457200" eaLnBrk="1" fontAlgn="auto" hangingPunct="1">
              <a:spcAft>
                <a:spcPts val="0"/>
              </a:spcAft>
              <a:buFont typeface="+mj-lt"/>
              <a:buAutoNum type="alphaLcPeriod"/>
              <a:defRPr/>
            </a:pPr>
            <a:r>
              <a:rPr lang="en-CA" sz="2600" dirty="0"/>
              <a:t>Increased representation on Board of Directors and committees</a:t>
            </a:r>
          </a:p>
          <a:p>
            <a:pPr marL="914400" lvl="1" indent="-457200" eaLnBrk="1" fontAlgn="auto" hangingPunct="1">
              <a:spcAft>
                <a:spcPts val="0"/>
              </a:spcAft>
              <a:buFont typeface="+mj-lt"/>
              <a:buAutoNum type="alphaLcPeriod"/>
              <a:defRPr/>
            </a:pPr>
            <a:r>
              <a:rPr lang="en-CA" sz="2600" dirty="0"/>
              <a:t>Sport activities</a:t>
            </a:r>
          </a:p>
          <a:p>
            <a:pPr marL="1428750" lvl="2" indent="-514350" eaLnBrk="1" fontAlgn="auto" hangingPunct="1">
              <a:spcAft>
                <a:spcPts val="0"/>
              </a:spcAft>
              <a:buFont typeface="+mj-lt"/>
              <a:buAutoNum type="romanLcPeriod"/>
              <a:defRPr/>
            </a:pPr>
            <a:r>
              <a:rPr lang="en-CA" sz="2600" dirty="0">
                <a:solidFill>
                  <a:srgbClr val="00B050"/>
                </a:solidFill>
              </a:rPr>
              <a:t>pool exercise/swimming lessons</a:t>
            </a:r>
          </a:p>
          <a:p>
            <a:pPr marL="1428750" lvl="2" indent="-514350" eaLnBrk="1" fontAlgn="auto" hangingPunct="1">
              <a:spcAft>
                <a:spcPts val="0"/>
              </a:spcAft>
              <a:buFont typeface="+mj-lt"/>
              <a:buAutoNum type="romanLcPeriod"/>
              <a:defRPr/>
            </a:pPr>
            <a:r>
              <a:rPr lang="en-CA" sz="2600" dirty="0"/>
              <a:t>Tournaments</a:t>
            </a:r>
          </a:p>
          <a:p>
            <a:pPr marL="514350" indent="-514350" eaLnBrk="1" fontAlgn="auto" hangingPunct="1">
              <a:spcAft>
                <a:spcPts val="0"/>
              </a:spcAft>
              <a:buFont typeface="+mj-lt"/>
              <a:buAutoNum type="arabicPeriod" startAt="3"/>
              <a:defRPr/>
            </a:pPr>
            <a:r>
              <a:rPr lang="en-CA" sz="2600" dirty="0"/>
              <a:t>Recreation Programmes common to all</a:t>
            </a:r>
          </a:p>
          <a:p>
            <a:pPr marL="0" indent="0" eaLnBrk="1" fontAlgn="auto" hangingPunct="1">
              <a:spcAft>
                <a:spcPts val="0"/>
              </a:spcAft>
              <a:buFont typeface="Arial" panose="020B0604020202020204" pitchFamily="34" charset="0"/>
              <a:buNone/>
              <a:defRPr/>
            </a:pPr>
            <a:endParaRPr lang="en-CA" dirty="0"/>
          </a:p>
          <a:p>
            <a:pPr lvl="1" eaLnBrk="1" fontAlgn="auto" hangingPunct="1">
              <a:spcAft>
                <a:spcPts val="0"/>
              </a:spcAft>
              <a:defRPr/>
            </a:pPr>
            <a:endParaRPr lang="en-CA" dirty="0"/>
          </a:p>
        </p:txBody>
      </p:sp>
      <p:sp>
        <p:nvSpPr>
          <p:cNvPr id="18435" name="Title 1"/>
          <p:cNvSpPr>
            <a:spLocks noGrp="1"/>
          </p:cNvSpPr>
          <p:nvPr>
            <p:ph type="title"/>
          </p:nvPr>
        </p:nvSpPr>
        <p:spPr>
          <a:xfrm>
            <a:off x="838200" y="14024"/>
            <a:ext cx="10515600" cy="1325563"/>
          </a:xfrm>
        </p:spPr>
        <p:txBody>
          <a:bodyPr/>
          <a:lstStyle/>
          <a:p>
            <a:pPr algn="ctr" eaLnBrk="1" hangingPunct="1"/>
            <a:r>
              <a:rPr lang="en-CA" altLang="en-US" dirty="0"/>
              <a:t>Member Oriented</a:t>
            </a:r>
          </a:p>
        </p:txBody>
      </p:sp>
      <p:sp>
        <p:nvSpPr>
          <p:cNvPr id="5" name="Slide Number Placeholder 4"/>
          <p:cNvSpPr>
            <a:spLocks noGrp="1"/>
          </p:cNvSpPr>
          <p:nvPr>
            <p:ph type="sldNum" sz="quarter" idx="12"/>
          </p:nvPr>
        </p:nvSpPr>
        <p:spPr/>
        <p:txBody>
          <a:bodyPr/>
          <a:lstStyle/>
          <a:p>
            <a:pPr>
              <a:defRPr/>
            </a:pPr>
            <a:fld id="{BBDA81DF-E672-482A-80AE-AEE6397BA86E}" type="slidenum">
              <a:rPr lang="en-CA"/>
              <a:pPr>
                <a:defRPr/>
              </a:pPr>
              <a:t>10</a:t>
            </a:fld>
            <a:endParaRPr lang="en-CA"/>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143" y="2090297"/>
            <a:ext cx="309407" cy="328283"/>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213" y="3639225"/>
            <a:ext cx="309407" cy="32828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20835" y="2516356"/>
            <a:ext cx="212021" cy="26081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20835" y="5834244"/>
            <a:ext cx="212021" cy="260815"/>
          </a:xfrm>
          <a:prstGeom prst="rect">
            <a:avLst/>
          </a:prstGeom>
        </p:spPr>
      </p:pic>
      <p:sp>
        <p:nvSpPr>
          <p:cNvPr id="13" name="Minus 12"/>
          <p:cNvSpPr/>
          <p:nvPr/>
        </p:nvSpPr>
        <p:spPr>
          <a:xfrm>
            <a:off x="418780" y="4352255"/>
            <a:ext cx="482885" cy="414713"/>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Minus 13"/>
          <p:cNvSpPr/>
          <p:nvPr/>
        </p:nvSpPr>
        <p:spPr>
          <a:xfrm>
            <a:off x="494116" y="1409707"/>
            <a:ext cx="482885" cy="414713"/>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598910" y="3340286"/>
            <a:ext cx="212021" cy="260815"/>
          </a:xfrm>
          <a:prstGeom prst="rect">
            <a:avLst/>
          </a:prstGeom>
        </p:spPr>
      </p:pic>
      <p:sp>
        <p:nvSpPr>
          <p:cNvPr id="4" name="TextBox 3"/>
          <p:cNvSpPr txBox="1"/>
          <p:nvPr/>
        </p:nvSpPr>
        <p:spPr>
          <a:xfrm>
            <a:off x="2270313" y="5401480"/>
            <a:ext cx="1986741" cy="369332"/>
          </a:xfrm>
          <a:prstGeom prst="rect">
            <a:avLst/>
          </a:prstGeom>
          <a:noFill/>
          <a:ln w="28575">
            <a:solidFill>
              <a:srgbClr val="FF0000"/>
            </a:solidFill>
          </a:ln>
        </p:spPr>
        <p:txBody>
          <a:bodyPr wrap="square" rtlCol="0">
            <a:spAutoFit/>
          </a:bodyPr>
          <a:lstStyle/>
          <a:p>
            <a:endParaRPr lang="en-CA" dirty="0"/>
          </a:p>
        </p:txBody>
      </p:sp>
      <p:sp>
        <p:nvSpPr>
          <p:cNvPr id="18" name="Minus 17"/>
          <p:cNvSpPr/>
          <p:nvPr/>
        </p:nvSpPr>
        <p:spPr>
          <a:xfrm>
            <a:off x="449933" y="5378789"/>
            <a:ext cx="482885" cy="414713"/>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Minus 18"/>
          <p:cNvSpPr/>
          <p:nvPr/>
        </p:nvSpPr>
        <p:spPr>
          <a:xfrm>
            <a:off x="412348" y="3996221"/>
            <a:ext cx="482885" cy="414713"/>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141" y="4997750"/>
            <a:ext cx="309407" cy="32828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762000" y="77810"/>
            <a:ext cx="10515600" cy="1325563"/>
          </a:xfrm>
        </p:spPr>
        <p:txBody>
          <a:bodyPr/>
          <a:lstStyle/>
          <a:p>
            <a:pPr algn="ctr" eaLnBrk="1" hangingPunct="1"/>
            <a:r>
              <a:rPr lang="en-CA" altLang="en-US" dirty="0"/>
              <a:t>FOCUS FOR </a:t>
            </a:r>
            <a:r>
              <a:rPr lang="en-CA" altLang="en-US" dirty="0" smtClean="0"/>
              <a:t>2019</a:t>
            </a:r>
            <a:endParaRPr lang="en-CA" altLang="en-US" dirty="0"/>
          </a:p>
        </p:txBody>
      </p:sp>
      <p:sp>
        <p:nvSpPr>
          <p:cNvPr id="3" name="Content Placeholder 2"/>
          <p:cNvSpPr>
            <a:spLocks noGrp="1"/>
          </p:cNvSpPr>
          <p:nvPr>
            <p:ph idx="1"/>
          </p:nvPr>
        </p:nvSpPr>
        <p:spPr>
          <a:xfrm>
            <a:off x="685800" y="1021447"/>
            <a:ext cx="10668000" cy="5375275"/>
          </a:xfrm>
        </p:spPr>
        <p:txBody>
          <a:bodyPr rtlCol="0">
            <a:normAutofit lnSpcReduction="10000"/>
          </a:bodyPr>
          <a:lstStyle/>
          <a:p>
            <a:pPr eaLnBrk="1" fontAlgn="auto" hangingPunct="1">
              <a:spcAft>
                <a:spcPts val="0"/>
              </a:spcAft>
              <a:defRPr/>
            </a:pPr>
            <a:endParaRPr lang="en-CA" dirty="0"/>
          </a:p>
          <a:p>
            <a:pPr eaLnBrk="1" fontAlgn="auto" hangingPunct="1">
              <a:spcAft>
                <a:spcPts val="0"/>
              </a:spcAft>
              <a:defRPr/>
            </a:pPr>
            <a:r>
              <a:rPr lang="en-CA" dirty="0" smtClean="0"/>
              <a:t>CONTINUED ENFORCEMENT </a:t>
            </a:r>
            <a:r>
              <a:rPr lang="en-CA" dirty="0"/>
              <a:t>OF COVENANTS/RESTRICTIONS</a:t>
            </a:r>
          </a:p>
          <a:p>
            <a:pPr lvl="1" eaLnBrk="1" fontAlgn="auto" hangingPunct="1">
              <a:spcAft>
                <a:spcPts val="0"/>
              </a:spcAft>
              <a:defRPr/>
            </a:pPr>
            <a:r>
              <a:rPr lang="en-CA" sz="2800" dirty="0"/>
              <a:t>Active ECC operating with updated procedures</a:t>
            </a:r>
          </a:p>
          <a:p>
            <a:pPr lvl="1" eaLnBrk="1" fontAlgn="auto" hangingPunct="1">
              <a:spcAft>
                <a:spcPts val="0"/>
              </a:spcAft>
              <a:defRPr/>
            </a:pPr>
            <a:r>
              <a:rPr lang="en-CA" sz="2800" dirty="0"/>
              <a:t>Fining of non-compliant owners</a:t>
            </a:r>
          </a:p>
          <a:p>
            <a:pPr lvl="1" eaLnBrk="1" fontAlgn="auto" hangingPunct="1">
              <a:spcAft>
                <a:spcPts val="0"/>
              </a:spcAft>
              <a:defRPr/>
            </a:pPr>
            <a:r>
              <a:rPr lang="en-CA" sz="2800" dirty="0" smtClean="0"/>
              <a:t>Enforcement </a:t>
            </a:r>
            <a:r>
              <a:rPr lang="en-CA" sz="2800" dirty="0"/>
              <a:t>of </a:t>
            </a:r>
            <a:r>
              <a:rPr lang="en-CA" sz="2800" dirty="0" smtClean="0"/>
              <a:t>Governing Documents and Common </a:t>
            </a:r>
            <a:r>
              <a:rPr lang="en-CA" sz="2800" dirty="0"/>
              <a:t>Facility Rules</a:t>
            </a:r>
          </a:p>
          <a:p>
            <a:pPr eaLnBrk="1" fontAlgn="auto" hangingPunct="1">
              <a:spcAft>
                <a:spcPts val="0"/>
              </a:spcAft>
              <a:defRPr/>
            </a:pPr>
            <a:r>
              <a:rPr lang="en-CA" dirty="0" smtClean="0"/>
              <a:t>CONTINUED EMPHASIS ON COLLECTION ACTIVITY</a:t>
            </a:r>
          </a:p>
          <a:p>
            <a:pPr lvl="1" eaLnBrk="1" fontAlgn="auto" hangingPunct="1">
              <a:spcAft>
                <a:spcPts val="0"/>
              </a:spcAft>
              <a:defRPr/>
            </a:pPr>
            <a:r>
              <a:rPr lang="en-CA" dirty="0" smtClean="0"/>
              <a:t>Pursuit of delinquent accounts</a:t>
            </a:r>
          </a:p>
          <a:p>
            <a:pPr lvl="1" eaLnBrk="1" fontAlgn="auto" hangingPunct="1">
              <a:spcAft>
                <a:spcPts val="0"/>
              </a:spcAft>
              <a:defRPr/>
            </a:pPr>
            <a:r>
              <a:rPr lang="en-CA" dirty="0" smtClean="0"/>
              <a:t>Foreclosure of oldest delinquent accounts</a:t>
            </a:r>
          </a:p>
          <a:p>
            <a:pPr lvl="1" eaLnBrk="1" fontAlgn="auto" hangingPunct="1">
              <a:spcAft>
                <a:spcPts val="0"/>
              </a:spcAft>
              <a:defRPr/>
            </a:pPr>
            <a:r>
              <a:rPr lang="en-CA" dirty="0" smtClean="0"/>
              <a:t>Seek new legal counsel</a:t>
            </a:r>
          </a:p>
          <a:p>
            <a:pPr eaLnBrk="1" fontAlgn="auto" hangingPunct="1">
              <a:spcAft>
                <a:spcPts val="0"/>
              </a:spcAft>
              <a:defRPr/>
            </a:pPr>
            <a:r>
              <a:rPr lang="en-CA" dirty="0" smtClean="0"/>
              <a:t>VOLUNTEERS</a:t>
            </a:r>
            <a:endParaRPr lang="en-CA" dirty="0"/>
          </a:p>
          <a:p>
            <a:pPr lvl="1" eaLnBrk="1" fontAlgn="auto" hangingPunct="1">
              <a:spcAft>
                <a:spcPts val="0"/>
              </a:spcAft>
              <a:defRPr/>
            </a:pPr>
            <a:r>
              <a:rPr lang="en-CA" sz="2800" dirty="0"/>
              <a:t>Essential for member oriented </a:t>
            </a:r>
            <a:r>
              <a:rPr lang="en-CA" sz="2800" dirty="0" smtClean="0"/>
              <a:t>activities/services - Committees</a:t>
            </a:r>
          </a:p>
          <a:p>
            <a:pPr lvl="1" eaLnBrk="1" fontAlgn="auto" hangingPunct="1">
              <a:spcAft>
                <a:spcPts val="0"/>
              </a:spcAft>
              <a:defRPr/>
            </a:pPr>
            <a:r>
              <a:rPr lang="en-CA" sz="2800" dirty="0" smtClean="0"/>
              <a:t>Maintenance of Club facilities</a:t>
            </a:r>
            <a:endParaRPr lang="en-CA" sz="2800" dirty="0"/>
          </a:p>
          <a:p>
            <a:pPr lvl="1" eaLnBrk="1" fontAlgn="auto" hangingPunct="1">
              <a:spcAft>
                <a:spcPts val="0"/>
              </a:spcAft>
              <a:defRPr/>
            </a:pPr>
            <a:r>
              <a:rPr lang="en-CA" sz="2800" dirty="0"/>
              <a:t>Develops Community spirit</a:t>
            </a:r>
          </a:p>
          <a:p>
            <a:pPr lvl="1" eaLnBrk="1" fontAlgn="auto" hangingPunct="1">
              <a:spcAft>
                <a:spcPts val="0"/>
              </a:spcAft>
              <a:defRPr/>
            </a:pPr>
            <a:endParaRPr lang="en-CA" dirty="0"/>
          </a:p>
        </p:txBody>
      </p:sp>
      <p:sp>
        <p:nvSpPr>
          <p:cNvPr id="5" name="Slide Number Placeholder 4"/>
          <p:cNvSpPr>
            <a:spLocks noGrp="1"/>
          </p:cNvSpPr>
          <p:nvPr>
            <p:ph type="sldNum" sz="quarter" idx="12"/>
          </p:nvPr>
        </p:nvSpPr>
        <p:spPr/>
        <p:txBody>
          <a:bodyPr/>
          <a:lstStyle/>
          <a:p>
            <a:pPr>
              <a:defRPr/>
            </a:pPr>
            <a:fld id="{6EBB8014-BC98-4FD1-8123-2AB6FBC9BB29}" type="slidenum">
              <a:rPr lang="en-CA"/>
              <a:pPr>
                <a:defRPr/>
              </a:pPr>
              <a:t>11</a:t>
            </a:fld>
            <a:endParaRPr lang="en-CA"/>
          </a:p>
        </p:txBody>
      </p:sp>
      <p:sp>
        <p:nvSpPr>
          <p:cNvPr id="2" name="TextBox 1"/>
          <p:cNvSpPr txBox="1"/>
          <p:nvPr/>
        </p:nvSpPr>
        <p:spPr>
          <a:xfrm>
            <a:off x="6388902" y="5469033"/>
            <a:ext cx="4051622" cy="830997"/>
          </a:xfrm>
          <a:prstGeom prst="rect">
            <a:avLst/>
          </a:prstGeom>
          <a:noFill/>
        </p:spPr>
        <p:txBody>
          <a:bodyPr wrap="none" rtlCol="0">
            <a:spAutoFit/>
          </a:bodyPr>
          <a:lstStyle/>
          <a:p>
            <a:r>
              <a:rPr lang="en-CA" sz="2400" dirty="0" smtClean="0">
                <a:solidFill>
                  <a:srgbClr val="FF0000"/>
                </a:solidFill>
              </a:rPr>
              <a:t>A lack of volunteers will lead </a:t>
            </a:r>
          </a:p>
          <a:p>
            <a:r>
              <a:rPr lang="en-CA" sz="2400" dirty="0" smtClean="0">
                <a:solidFill>
                  <a:srgbClr val="FF0000"/>
                </a:solidFill>
              </a:rPr>
              <a:t>to increased costs in the future</a:t>
            </a:r>
            <a:endParaRPr lang="en-CA" sz="2400"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5/15/2015</a:t>
            </a:r>
            <a:endParaRPr lang="en-CA"/>
          </a:p>
        </p:txBody>
      </p:sp>
      <p:sp>
        <p:nvSpPr>
          <p:cNvPr id="3" name="Slide Number Placeholder 2"/>
          <p:cNvSpPr>
            <a:spLocks noGrp="1"/>
          </p:cNvSpPr>
          <p:nvPr>
            <p:ph type="sldNum" sz="quarter" idx="12"/>
          </p:nvPr>
        </p:nvSpPr>
        <p:spPr/>
        <p:txBody>
          <a:bodyPr/>
          <a:lstStyle/>
          <a:p>
            <a:pPr>
              <a:defRPr/>
            </a:pPr>
            <a:fld id="{E54F9AA6-1C7F-4F12-82C2-1A4AA1EE1D2C}" type="slidenum">
              <a:rPr lang="en-CA" smtClean="0"/>
              <a:pPr>
                <a:defRPr/>
              </a:pPr>
              <a:t>12</a:t>
            </a:fld>
            <a:endParaRPr lang="en-CA"/>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953801" y="5694218"/>
            <a:ext cx="7886390" cy="820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COMMITTEE MEMBER REPORTS</a:t>
            </a:r>
            <a:endParaRPr lang="en-US" sz="3600" dirty="0">
              <a:solidFill>
                <a:schemeClr val="tx1"/>
              </a:solidFill>
            </a:endParaRPr>
          </a:p>
        </p:txBody>
      </p:sp>
      <p:sp>
        <p:nvSpPr>
          <p:cNvPr id="6" name="Rectangle 5"/>
          <p:cNvSpPr/>
          <p:nvPr/>
        </p:nvSpPr>
        <p:spPr>
          <a:xfrm>
            <a:off x="8208818" y="841664"/>
            <a:ext cx="1631373" cy="49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68731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smtClean="0"/>
              <a:t>COLLECTIONS</a:t>
            </a:r>
            <a:endParaRPr lang="en-CA" dirty="0"/>
          </a:p>
        </p:txBody>
      </p:sp>
      <p:sp>
        <p:nvSpPr>
          <p:cNvPr id="5" name="Subtitle 4"/>
          <p:cNvSpPr>
            <a:spLocks noGrp="1"/>
          </p:cNvSpPr>
          <p:nvPr>
            <p:ph type="subTitle" idx="1"/>
          </p:nvPr>
        </p:nvSpPr>
        <p:spPr/>
        <p:txBody>
          <a:bodyPr/>
          <a:lstStyle/>
          <a:p>
            <a:r>
              <a:rPr lang="en-CA" dirty="0" smtClean="0"/>
              <a:t>David Casarsa</a:t>
            </a:r>
            <a:endParaRPr lang="en-CA" dirty="0"/>
          </a:p>
        </p:txBody>
      </p:sp>
      <p:sp>
        <p:nvSpPr>
          <p:cNvPr id="2" name="Date Placeholder 1"/>
          <p:cNvSpPr>
            <a:spLocks noGrp="1"/>
          </p:cNvSpPr>
          <p:nvPr>
            <p:ph type="dt" sz="half" idx="10"/>
          </p:nvPr>
        </p:nvSpPr>
        <p:spPr/>
        <p:txBody>
          <a:bodyPr/>
          <a:lstStyle/>
          <a:p>
            <a:pPr>
              <a:defRPr/>
            </a:pPr>
            <a:r>
              <a:rPr lang="en-US" dirty="0" smtClean="0"/>
              <a:t>3/13/2019</a:t>
            </a:r>
            <a:endParaRPr lang="en-CA" dirty="0"/>
          </a:p>
        </p:txBody>
      </p:sp>
      <p:sp>
        <p:nvSpPr>
          <p:cNvPr id="3" name="Slide Number Placeholder 2"/>
          <p:cNvSpPr>
            <a:spLocks noGrp="1"/>
          </p:cNvSpPr>
          <p:nvPr>
            <p:ph type="sldNum" sz="quarter" idx="12"/>
          </p:nvPr>
        </p:nvSpPr>
        <p:spPr/>
        <p:txBody>
          <a:bodyPr/>
          <a:lstStyle/>
          <a:p>
            <a:pPr>
              <a:defRPr/>
            </a:pPr>
            <a:fld id="{E54F9AA6-1C7F-4F12-82C2-1A4AA1EE1D2C}" type="slidenum">
              <a:rPr lang="en-CA" smtClean="0"/>
              <a:pPr>
                <a:defRPr/>
              </a:pPr>
              <a:t>13</a:t>
            </a:fld>
            <a:endParaRPr lang="en-CA"/>
          </a:p>
        </p:txBody>
      </p:sp>
    </p:spTree>
    <p:extLst>
      <p:ext uri="{BB962C8B-B14F-4D97-AF65-F5344CB8AC3E}">
        <p14:creationId xmlns:p14="http://schemas.microsoft.com/office/powerpoint/2010/main" val="3402069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8334"/>
            <a:ext cx="10515600" cy="1325563"/>
          </a:xfrm>
        </p:spPr>
        <p:txBody>
          <a:bodyPr/>
          <a:lstStyle/>
          <a:p>
            <a:pPr algn="ctr"/>
            <a:r>
              <a:rPr lang="en-CA" dirty="0" smtClean="0"/>
              <a:t>2018 COLLECTIONS</a:t>
            </a:r>
            <a:endParaRPr lang="en-CA" dirty="0"/>
          </a:p>
        </p:txBody>
      </p:sp>
      <p:sp>
        <p:nvSpPr>
          <p:cNvPr id="3" name="Content Placeholder 2"/>
          <p:cNvSpPr>
            <a:spLocks noGrp="1"/>
          </p:cNvSpPr>
          <p:nvPr>
            <p:ph idx="1"/>
          </p:nvPr>
        </p:nvSpPr>
        <p:spPr>
          <a:xfrm>
            <a:off x="786245" y="1243733"/>
            <a:ext cx="10515600" cy="5125893"/>
          </a:xfrm>
        </p:spPr>
        <p:txBody>
          <a:bodyPr>
            <a:normAutofit lnSpcReduction="10000"/>
          </a:bodyPr>
          <a:lstStyle/>
          <a:p>
            <a:r>
              <a:rPr lang="en-CA" dirty="0" smtClean="0"/>
              <a:t>27 accounts overdue at end Feb 19 ~ $50.000.00</a:t>
            </a:r>
          </a:p>
          <a:p>
            <a:r>
              <a:rPr lang="en-CA" dirty="0" smtClean="0"/>
              <a:t>Equals 4.4% of membership.  Of that:</a:t>
            </a:r>
          </a:p>
          <a:p>
            <a:pPr lvl="1"/>
            <a:r>
              <a:rPr lang="en-CA" dirty="0" smtClean="0"/>
              <a:t>8 accounts = payment plans/settlement agreements ~ $15,500.00 to be recovered within 1-2 yrs.</a:t>
            </a:r>
          </a:p>
          <a:p>
            <a:pPr lvl="1"/>
            <a:r>
              <a:rPr lang="en-CA" dirty="0" smtClean="0"/>
              <a:t>3 accounts (possibly 4) likely uncollectable ~$12,000.00</a:t>
            </a:r>
          </a:p>
          <a:p>
            <a:pPr lvl="1"/>
            <a:r>
              <a:rPr lang="en-CA" dirty="0" smtClean="0"/>
              <a:t>1 account – Foreclosure trial ~ $8,000.00</a:t>
            </a:r>
          </a:p>
          <a:p>
            <a:pPr lvl="1"/>
            <a:r>
              <a:rPr lang="en-CA" dirty="0" smtClean="0"/>
              <a:t>16 accounts – Claims of Lien filed ~$14,500.00</a:t>
            </a:r>
          </a:p>
          <a:p>
            <a:pPr lvl="2"/>
            <a:r>
              <a:rPr lang="en-CA" dirty="0" smtClean="0"/>
              <a:t> 5 x Candidates for foreclosure action in 2019</a:t>
            </a:r>
          </a:p>
          <a:p>
            <a:r>
              <a:rPr lang="en-CA" dirty="0"/>
              <a:t>Three foreclosures </a:t>
            </a:r>
            <a:r>
              <a:rPr lang="en-CA" dirty="0" smtClean="0"/>
              <a:t>settled in 2018. One foreclosure trial in May 19.</a:t>
            </a:r>
          </a:p>
          <a:p>
            <a:r>
              <a:rPr lang="en-CA" dirty="0" smtClean="0"/>
              <a:t>Legal activity = $16,200.00.</a:t>
            </a:r>
          </a:p>
          <a:p>
            <a:r>
              <a:rPr lang="en-CA" dirty="0" smtClean="0"/>
              <a:t>Legal fees recovered = $6,220.00</a:t>
            </a:r>
          </a:p>
          <a:p>
            <a:r>
              <a:rPr lang="en-CA" dirty="0" smtClean="0"/>
              <a:t>Assessments recovered = $10,516.00</a:t>
            </a:r>
          </a:p>
          <a:p>
            <a:endParaRPr lang="en-CA" dirty="0" smtClean="0"/>
          </a:p>
          <a:p>
            <a:endParaRPr lang="en-CA" dirty="0"/>
          </a:p>
        </p:txBody>
      </p:sp>
      <p:sp>
        <p:nvSpPr>
          <p:cNvPr id="4" name="Oval 3"/>
          <p:cNvSpPr/>
          <p:nvPr/>
        </p:nvSpPr>
        <p:spPr>
          <a:xfrm>
            <a:off x="5694218" y="3360664"/>
            <a:ext cx="1745672" cy="498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0440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2019 ACCOUNT STATUS</a:t>
            </a:r>
            <a:endParaRPr lang="en-CA" dirty="0"/>
          </a:p>
        </p:txBody>
      </p:sp>
      <p:sp>
        <p:nvSpPr>
          <p:cNvPr id="3" name="Content Placeholder 2"/>
          <p:cNvSpPr>
            <a:spLocks noGrp="1"/>
          </p:cNvSpPr>
          <p:nvPr>
            <p:ph idx="1"/>
          </p:nvPr>
        </p:nvSpPr>
        <p:spPr/>
        <p:txBody>
          <a:bodyPr/>
          <a:lstStyle/>
          <a:p>
            <a:r>
              <a:rPr lang="en-CA" dirty="0" smtClean="0"/>
              <a:t>As of 12 March 2019, 148 accounts remain unpaid</a:t>
            </a:r>
          </a:p>
          <a:p>
            <a:pPr lvl="1"/>
            <a:r>
              <a:rPr lang="en-CA" dirty="0" smtClean="0"/>
              <a:t>Includes the 16 accounts carried over from 2018</a:t>
            </a:r>
          </a:p>
          <a:p>
            <a:pPr lvl="1"/>
            <a:r>
              <a:rPr lang="en-CA" dirty="0" smtClean="0"/>
              <a:t>Equates to 24.2% of membership</a:t>
            </a:r>
          </a:p>
          <a:p>
            <a:pPr lvl="1"/>
            <a:r>
              <a:rPr lang="en-CA" dirty="0" smtClean="0"/>
              <a:t>Total amount owing = $35520.00</a:t>
            </a:r>
          </a:p>
          <a:p>
            <a:r>
              <a:rPr lang="en-CA" dirty="0" smtClean="0"/>
              <a:t>Total collectible from assessments= $148,900.00</a:t>
            </a:r>
          </a:p>
          <a:p>
            <a:r>
              <a:rPr lang="en-CA" dirty="0" smtClean="0"/>
              <a:t>Leniency </a:t>
            </a:r>
            <a:r>
              <a:rPr lang="en-CA" dirty="0"/>
              <a:t>and </a:t>
            </a:r>
            <a:r>
              <a:rPr lang="en-CA" dirty="0" smtClean="0"/>
              <a:t>understanding has a price – do you wish to pay for it?</a:t>
            </a:r>
          </a:p>
          <a:p>
            <a:r>
              <a:rPr lang="en-CA" dirty="0"/>
              <a:t>Deficiency = $58.00 assessment increase per household.</a:t>
            </a:r>
          </a:p>
          <a:p>
            <a:r>
              <a:rPr lang="en-CA" dirty="0" smtClean="0"/>
              <a:t>Collection activity re-commences end Mar 2019</a:t>
            </a:r>
          </a:p>
        </p:txBody>
      </p:sp>
    </p:spTree>
    <p:extLst>
      <p:ext uri="{BB962C8B-B14F-4D97-AF65-F5344CB8AC3E}">
        <p14:creationId xmlns:p14="http://schemas.microsoft.com/office/powerpoint/2010/main" val="3904996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smtClean="0"/>
              <a:t>WOODS LANE</a:t>
            </a:r>
            <a:endParaRPr lang="en-CA" dirty="0"/>
          </a:p>
        </p:txBody>
      </p:sp>
      <p:sp>
        <p:nvSpPr>
          <p:cNvPr id="5" name="Subtitle 4"/>
          <p:cNvSpPr>
            <a:spLocks noGrp="1"/>
          </p:cNvSpPr>
          <p:nvPr>
            <p:ph type="subTitle" idx="1"/>
          </p:nvPr>
        </p:nvSpPr>
        <p:spPr/>
        <p:txBody>
          <a:bodyPr/>
          <a:lstStyle/>
          <a:p>
            <a:r>
              <a:rPr lang="en-CA" dirty="0" smtClean="0"/>
              <a:t>David Casarsa</a:t>
            </a:r>
            <a:endParaRPr lang="en-CA" dirty="0"/>
          </a:p>
        </p:txBody>
      </p:sp>
    </p:spTree>
    <p:extLst>
      <p:ext uri="{BB962C8B-B14F-4D97-AF65-F5344CB8AC3E}">
        <p14:creationId xmlns:p14="http://schemas.microsoft.com/office/powerpoint/2010/main" val="3377037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dirty="0" smtClean="0"/>
              <a:t>Owned by 417 LLC.  City of NP has right of way.  Existing road.</a:t>
            </a:r>
          </a:p>
          <a:p>
            <a:r>
              <a:rPr lang="en-CA" dirty="0" smtClean="0"/>
              <a:t>Owner obtained court settlement to quiet title in Feb 19</a:t>
            </a:r>
          </a:p>
          <a:p>
            <a:pPr lvl="1"/>
            <a:r>
              <a:rPr lang="en-CA" dirty="0" smtClean="0"/>
              <a:t>Jockey Club was sued but did not contest.</a:t>
            </a:r>
          </a:p>
          <a:p>
            <a:pPr lvl="1"/>
            <a:r>
              <a:rPr lang="en-CA" dirty="0" smtClean="0"/>
              <a:t>Jockey Club has no ownership or financial interest in property.</a:t>
            </a:r>
          </a:p>
          <a:p>
            <a:r>
              <a:rPr lang="en-CA" dirty="0" smtClean="0"/>
              <a:t>City of NP claims to have a solid case to contest issue if owner tries to close or renegotiate Woods Lane access.</a:t>
            </a:r>
          </a:p>
          <a:p>
            <a:r>
              <a:rPr lang="en-CA" dirty="0" smtClean="0"/>
              <a:t>City of NP expected to react to any further action by 417 LLC</a:t>
            </a:r>
            <a:endParaRPr lang="en-CA" dirty="0"/>
          </a:p>
        </p:txBody>
      </p:sp>
      <p:sp>
        <p:nvSpPr>
          <p:cNvPr id="3" name="Date Placeholder 2"/>
          <p:cNvSpPr>
            <a:spLocks noGrp="1"/>
          </p:cNvSpPr>
          <p:nvPr>
            <p:ph type="dt" sz="half" idx="10"/>
          </p:nvPr>
        </p:nvSpPr>
        <p:spPr/>
        <p:txBody>
          <a:bodyPr/>
          <a:lstStyle/>
          <a:p>
            <a:pPr>
              <a:defRPr/>
            </a:pPr>
            <a:r>
              <a:rPr lang="en-US" dirty="0" smtClean="0"/>
              <a:t>3/13/2019</a:t>
            </a:r>
            <a:endParaRPr lang="en-CA" dirty="0"/>
          </a:p>
        </p:txBody>
      </p:sp>
      <p:sp>
        <p:nvSpPr>
          <p:cNvPr id="4" name="Slide Number Placeholder 3"/>
          <p:cNvSpPr>
            <a:spLocks noGrp="1"/>
          </p:cNvSpPr>
          <p:nvPr>
            <p:ph type="sldNum" sz="quarter" idx="12"/>
          </p:nvPr>
        </p:nvSpPr>
        <p:spPr/>
        <p:txBody>
          <a:bodyPr/>
          <a:lstStyle/>
          <a:p>
            <a:pPr>
              <a:defRPr/>
            </a:pPr>
            <a:fld id="{BE59A168-8677-43ED-9E6B-72E0B2400B41}" type="slidenum">
              <a:rPr lang="en-CA" smtClean="0"/>
              <a:pPr>
                <a:defRPr/>
              </a:pPr>
              <a:t>17</a:t>
            </a:fld>
            <a:endParaRPr lang="en-CA"/>
          </a:p>
        </p:txBody>
      </p:sp>
      <p:sp>
        <p:nvSpPr>
          <p:cNvPr id="5" name="Title 4"/>
          <p:cNvSpPr>
            <a:spLocks noGrp="1"/>
          </p:cNvSpPr>
          <p:nvPr>
            <p:ph type="title"/>
          </p:nvPr>
        </p:nvSpPr>
        <p:spPr/>
        <p:txBody>
          <a:bodyPr/>
          <a:lstStyle/>
          <a:p>
            <a:pPr algn="ctr"/>
            <a:r>
              <a:rPr lang="en-CA" dirty="0" smtClean="0"/>
              <a:t>WOODS LANE ACCESS</a:t>
            </a:r>
            <a:endParaRPr lang="en-CA" dirty="0"/>
          </a:p>
        </p:txBody>
      </p:sp>
    </p:spTree>
    <p:extLst>
      <p:ext uri="{BB962C8B-B14F-4D97-AF65-F5344CB8AC3E}">
        <p14:creationId xmlns:p14="http://schemas.microsoft.com/office/powerpoint/2010/main" val="3079723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dirty="0" smtClean="0"/>
              <a:t>Options to be presented to City Commissioners by DPW at              </a:t>
            </a:r>
            <a:r>
              <a:rPr lang="en-CA" b="1" dirty="0" smtClean="0"/>
              <a:t>4pm 23 April 2019.</a:t>
            </a:r>
          </a:p>
          <a:p>
            <a:r>
              <a:rPr lang="en-CA" dirty="0" smtClean="0"/>
              <a:t>Jockey Club needs support from membership to attend and voice support.</a:t>
            </a:r>
          </a:p>
          <a:p>
            <a:r>
              <a:rPr lang="en-CA" dirty="0" smtClean="0"/>
              <a:t>OPTIONS under consideration:</a:t>
            </a:r>
          </a:p>
          <a:p>
            <a:pPr lvl="1"/>
            <a:r>
              <a:rPr lang="en-CA" dirty="0" smtClean="0"/>
              <a:t>Spring Haven – </a:t>
            </a:r>
            <a:r>
              <a:rPr lang="en-CA" dirty="0" err="1" smtClean="0"/>
              <a:t>Vestridge</a:t>
            </a:r>
            <a:r>
              <a:rPr lang="en-CA" dirty="0" smtClean="0"/>
              <a:t> Extension</a:t>
            </a:r>
          </a:p>
          <a:p>
            <a:pPr lvl="1"/>
            <a:r>
              <a:rPr lang="en-CA" dirty="0" smtClean="0"/>
              <a:t>Jockey Club Emergency Route</a:t>
            </a:r>
          </a:p>
          <a:p>
            <a:pPr lvl="1"/>
            <a:r>
              <a:rPr lang="en-CA" dirty="0" smtClean="0"/>
              <a:t>Connect SHENENDOAH – ROSLYN Ct – unlikely</a:t>
            </a:r>
          </a:p>
          <a:p>
            <a:pPr lvl="1"/>
            <a:r>
              <a:rPr lang="en-CA" dirty="0" smtClean="0"/>
              <a:t>Connect VCP via SHENENDOAH or RYECROFT – least likely – no VCP support</a:t>
            </a:r>
            <a:endParaRPr lang="en-CA" dirty="0"/>
          </a:p>
        </p:txBody>
      </p:sp>
      <p:sp>
        <p:nvSpPr>
          <p:cNvPr id="3" name="Date Placeholder 2"/>
          <p:cNvSpPr>
            <a:spLocks noGrp="1"/>
          </p:cNvSpPr>
          <p:nvPr>
            <p:ph type="dt" sz="half" idx="10"/>
          </p:nvPr>
        </p:nvSpPr>
        <p:spPr/>
        <p:txBody>
          <a:bodyPr/>
          <a:lstStyle/>
          <a:p>
            <a:pPr>
              <a:defRPr/>
            </a:pPr>
            <a:r>
              <a:rPr lang="en-US" dirty="0" smtClean="0"/>
              <a:t>3/13/2019</a:t>
            </a:r>
            <a:endParaRPr lang="en-CA" dirty="0"/>
          </a:p>
        </p:txBody>
      </p:sp>
      <p:sp>
        <p:nvSpPr>
          <p:cNvPr id="4" name="Slide Number Placeholder 3"/>
          <p:cNvSpPr>
            <a:spLocks noGrp="1"/>
          </p:cNvSpPr>
          <p:nvPr>
            <p:ph type="sldNum" sz="quarter" idx="12"/>
          </p:nvPr>
        </p:nvSpPr>
        <p:spPr/>
        <p:txBody>
          <a:bodyPr/>
          <a:lstStyle/>
          <a:p>
            <a:pPr>
              <a:defRPr/>
            </a:pPr>
            <a:fld id="{BE59A168-8677-43ED-9E6B-72E0B2400B41}" type="slidenum">
              <a:rPr lang="en-CA" smtClean="0"/>
              <a:pPr>
                <a:defRPr/>
              </a:pPr>
              <a:t>18</a:t>
            </a:fld>
            <a:endParaRPr lang="en-CA"/>
          </a:p>
        </p:txBody>
      </p:sp>
      <p:sp>
        <p:nvSpPr>
          <p:cNvPr id="5" name="Title 4"/>
          <p:cNvSpPr>
            <a:spLocks noGrp="1"/>
          </p:cNvSpPr>
          <p:nvPr>
            <p:ph type="title"/>
          </p:nvPr>
        </p:nvSpPr>
        <p:spPr/>
        <p:txBody>
          <a:bodyPr/>
          <a:lstStyle/>
          <a:p>
            <a:pPr algn="ctr"/>
            <a:r>
              <a:rPr lang="en-CA" dirty="0" smtClean="0"/>
              <a:t>WOODS LANE – ALTERNATE ROUTE</a:t>
            </a:r>
            <a:endParaRPr lang="en-CA" dirty="0"/>
          </a:p>
        </p:txBody>
      </p:sp>
    </p:spTree>
    <p:extLst>
      <p:ext uri="{BB962C8B-B14F-4D97-AF65-F5344CB8AC3E}">
        <p14:creationId xmlns:p14="http://schemas.microsoft.com/office/powerpoint/2010/main" val="39984254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1328" y="1"/>
            <a:ext cx="11726020" cy="6858000"/>
            <a:chOff x="-171329" y="0"/>
            <a:chExt cx="12363329" cy="8798443"/>
          </a:xfrm>
        </p:grpSpPr>
        <p:pic>
          <p:nvPicPr>
            <p:cNvPr id="7" name="Picture 6"/>
            <p:cNvPicPr>
              <a:picLocks noChangeAspect="1"/>
            </p:cNvPicPr>
            <p:nvPr/>
          </p:nvPicPr>
          <p:blipFill rotWithShape="1">
            <a:blip r:embed="rId2"/>
            <a:srcRect t="15303" b="14394"/>
            <a:stretch/>
          </p:blipFill>
          <p:spPr>
            <a:xfrm>
              <a:off x="0" y="0"/>
              <a:ext cx="12192000" cy="4821382"/>
            </a:xfrm>
            <a:prstGeom prst="rect">
              <a:avLst/>
            </a:prstGeom>
          </p:spPr>
        </p:pic>
        <p:pic>
          <p:nvPicPr>
            <p:cNvPr id="8" name="Picture 7"/>
            <p:cNvPicPr>
              <a:picLocks noChangeAspect="1"/>
            </p:cNvPicPr>
            <p:nvPr/>
          </p:nvPicPr>
          <p:blipFill rotWithShape="1">
            <a:blip r:embed="rId3"/>
            <a:srcRect l="426" t="23827" r="-426" b="8636"/>
            <a:stretch/>
          </p:blipFill>
          <p:spPr>
            <a:xfrm>
              <a:off x="-171329" y="4166755"/>
              <a:ext cx="12192000" cy="4631688"/>
            </a:xfrm>
            <a:prstGeom prst="rect">
              <a:avLst/>
            </a:prstGeom>
          </p:spPr>
        </p:pic>
      </p:grpSp>
      <p:sp>
        <p:nvSpPr>
          <p:cNvPr id="10" name="TextBox 9"/>
          <p:cNvSpPr txBox="1"/>
          <p:nvPr/>
        </p:nvSpPr>
        <p:spPr>
          <a:xfrm>
            <a:off x="9123218" y="4661697"/>
            <a:ext cx="1770100" cy="461665"/>
          </a:xfrm>
          <a:prstGeom prst="rect">
            <a:avLst/>
          </a:prstGeom>
          <a:noFill/>
        </p:spPr>
        <p:txBody>
          <a:bodyPr wrap="none" rtlCol="0">
            <a:spAutoFit/>
          </a:bodyPr>
          <a:lstStyle/>
          <a:p>
            <a:r>
              <a:rPr lang="en-CA" sz="2400" b="1" dirty="0" smtClean="0">
                <a:solidFill>
                  <a:schemeClr val="bg1"/>
                </a:solidFill>
              </a:rPr>
              <a:t>“The Island”</a:t>
            </a:r>
            <a:endParaRPr lang="en-CA" sz="2400" b="1" dirty="0">
              <a:solidFill>
                <a:schemeClr val="bg1"/>
              </a:solidFill>
            </a:endParaRPr>
          </a:p>
        </p:txBody>
      </p:sp>
      <p:sp>
        <p:nvSpPr>
          <p:cNvPr id="11" name="TextBox 10"/>
          <p:cNvSpPr txBox="1"/>
          <p:nvPr/>
        </p:nvSpPr>
        <p:spPr>
          <a:xfrm>
            <a:off x="6920346" y="6073168"/>
            <a:ext cx="3662285" cy="646331"/>
          </a:xfrm>
          <a:prstGeom prst="rect">
            <a:avLst/>
          </a:prstGeom>
          <a:noFill/>
        </p:spPr>
        <p:txBody>
          <a:bodyPr wrap="none" rtlCol="0">
            <a:spAutoFit/>
          </a:bodyPr>
          <a:lstStyle/>
          <a:p>
            <a:r>
              <a:rPr lang="en-CA" dirty="0" smtClean="0">
                <a:solidFill>
                  <a:schemeClr val="bg1"/>
                </a:solidFill>
              </a:rPr>
              <a:t>Ref:  City Interactive Map Application</a:t>
            </a:r>
          </a:p>
          <a:p>
            <a:r>
              <a:rPr lang="en-CA" dirty="0" smtClean="0">
                <a:solidFill>
                  <a:schemeClr val="bg1"/>
                </a:solidFill>
              </a:rPr>
              <a:t>https://npgis.cityofnorthport.com/</a:t>
            </a:r>
            <a:endParaRPr lang="en-CA" dirty="0">
              <a:solidFill>
                <a:schemeClr val="bg1"/>
              </a:solidFill>
            </a:endParaRPr>
          </a:p>
        </p:txBody>
      </p:sp>
      <p:sp>
        <p:nvSpPr>
          <p:cNvPr id="12" name="TextBox 11"/>
          <p:cNvSpPr txBox="1"/>
          <p:nvPr/>
        </p:nvSpPr>
        <p:spPr>
          <a:xfrm rot="16570269">
            <a:off x="7658099" y="2349382"/>
            <a:ext cx="1680909" cy="369332"/>
          </a:xfrm>
          <a:prstGeom prst="rect">
            <a:avLst/>
          </a:prstGeom>
          <a:noFill/>
        </p:spPr>
        <p:txBody>
          <a:bodyPr wrap="none" rtlCol="0">
            <a:spAutoFit/>
          </a:bodyPr>
          <a:lstStyle/>
          <a:p>
            <a:r>
              <a:rPr lang="en-CA" dirty="0" err="1" smtClean="0">
                <a:solidFill>
                  <a:schemeClr val="bg1"/>
                </a:solidFill>
              </a:rPr>
              <a:t>Vestridge</a:t>
            </a:r>
            <a:r>
              <a:rPr lang="en-CA" dirty="0" smtClean="0">
                <a:solidFill>
                  <a:schemeClr val="bg1"/>
                </a:solidFill>
              </a:rPr>
              <a:t> Street</a:t>
            </a:r>
            <a:endParaRPr lang="en-CA" dirty="0">
              <a:solidFill>
                <a:schemeClr val="bg1"/>
              </a:solidFill>
            </a:endParaRPr>
          </a:p>
        </p:txBody>
      </p:sp>
      <p:sp>
        <p:nvSpPr>
          <p:cNvPr id="17" name="Freeform 16"/>
          <p:cNvSpPr/>
          <p:nvPr/>
        </p:nvSpPr>
        <p:spPr>
          <a:xfrm>
            <a:off x="-10391" y="31173"/>
            <a:ext cx="7865918" cy="3501736"/>
          </a:xfrm>
          <a:custGeom>
            <a:avLst/>
            <a:gdLst>
              <a:gd name="connsiteX0" fmla="*/ 0 w 7865918"/>
              <a:gd name="connsiteY0" fmla="*/ 1984663 h 3501736"/>
              <a:gd name="connsiteX1" fmla="*/ 904009 w 7865918"/>
              <a:gd name="connsiteY1" fmla="*/ 2337954 h 3501736"/>
              <a:gd name="connsiteX2" fmla="*/ 1392382 w 7865918"/>
              <a:gd name="connsiteY2" fmla="*/ 1610591 h 3501736"/>
              <a:gd name="connsiteX3" fmla="*/ 1880755 w 7865918"/>
              <a:gd name="connsiteY3" fmla="*/ 1433945 h 3501736"/>
              <a:gd name="connsiteX4" fmla="*/ 2940627 w 7865918"/>
              <a:gd name="connsiteY4" fmla="*/ 1465118 h 3501736"/>
              <a:gd name="connsiteX5" fmla="*/ 2867891 w 7865918"/>
              <a:gd name="connsiteY5" fmla="*/ 1163782 h 3501736"/>
              <a:gd name="connsiteX6" fmla="*/ 3283527 w 7865918"/>
              <a:gd name="connsiteY6" fmla="*/ 1122218 h 3501736"/>
              <a:gd name="connsiteX7" fmla="*/ 3304309 w 7865918"/>
              <a:gd name="connsiteY7" fmla="*/ 1454727 h 3501736"/>
              <a:gd name="connsiteX8" fmla="*/ 3605646 w 7865918"/>
              <a:gd name="connsiteY8" fmla="*/ 1423554 h 3501736"/>
              <a:gd name="connsiteX9" fmla="*/ 3709555 w 7865918"/>
              <a:gd name="connsiteY9" fmla="*/ 1693718 h 3501736"/>
              <a:gd name="connsiteX10" fmla="*/ 5133109 w 7865918"/>
              <a:gd name="connsiteY10" fmla="*/ 2306782 h 3501736"/>
              <a:gd name="connsiteX11" fmla="*/ 5829300 w 7865918"/>
              <a:gd name="connsiteY11" fmla="*/ 2628900 h 3501736"/>
              <a:gd name="connsiteX12" fmla="*/ 6598227 w 7865918"/>
              <a:gd name="connsiteY12" fmla="*/ 2899063 h 3501736"/>
              <a:gd name="connsiteX13" fmla="*/ 7034646 w 7865918"/>
              <a:gd name="connsiteY13" fmla="*/ 3148445 h 3501736"/>
              <a:gd name="connsiteX14" fmla="*/ 7096991 w 7865918"/>
              <a:gd name="connsiteY14" fmla="*/ 3034145 h 3501736"/>
              <a:gd name="connsiteX15" fmla="*/ 7200900 w 7865918"/>
              <a:gd name="connsiteY15" fmla="*/ 3023754 h 3501736"/>
              <a:gd name="connsiteX16" fmla="*/ 7304809 w 7865918"/>
              <a:gd name="connsiteY16" fmla="*/ 3075709 h 3501736"/>
              <a:gd name="connsiteX17" fmla="*/ 7325591 w 7865918"/>
              <a:gd name="connsiteY17" fmla="*/ 3200400 h 3501736"/>
              <a:gd name="connsiteX18" fmla="*/ 7169727 w 7865918"/>
              <a:gd name="connsiteY18" fmla="*/ 3335482 h 3501736"/>
              <a:gd name="connsiteX19" fmla="*/ 7346373 w 7865918"/>
              <a:gd name="connsiteY19" fmla="*/ 3501736 h 3501736"/>
              <a:gd name="connsiteX20" fmla="*/ 7647709 w 7865918"/>
              <a:gd name="connsiteY20" fmla="*/ 3138054 h 3501736"/>
              <a:gd name="connsiteX21" fmla="*/ 7834746 w 7865918"/>
              <a:gd name="connsiteY21" fmla="*/ 2691245 h 3501736"/>
              <a:gd name="connsiteX22" fmla="*/ 7865918 w 7865918"/>
              <a:gd name="connsiteY22" fmla="*/ 2182091 h 3501736"/>
              <a:gd name="connsiteX23" fmla="*/ 7782791 w 7865918"/>
              <a:gd name="connsiteY23" fmla="*/ 1735282 h 3501736"/>
              <a:gd name="connsiteX24" fmla="*/ 7741227 w 7865918"/>
              <a:gd name="connsiteY24" fmla="*/ 1402772 h 3501736"/>
              <a:gd name="connsiteX25" fmla="*/ 7616536 w 7865918"/>
              <a:gd name="connsiteY25" fmla="*/ 976745 h 3501736"/>
              <a:gd name="connsiteX26" fmla="*/ 7055427 w 7865918"/>
              <a:gd name="connsiteY26" fmla="*/ 914400 h 3501736"/>
              <a:gd name="connsiteX27" fmla="*/ 6525491 w 7865918"/>
              <a:gd name="connsiteY27" fmla="*/ 789709 h 3501736"/>
              <a:gd name="connsiteX28" fmla="*/ 6192982 w 7865918"/>
              <a:gd name="connsiteY28" fmla="*/ 644236 h 3501736"/>
              <a:gd name="connsiteX29" fmla="*/ 5652655 w 7865918"/>
              <a:gd name="connsiteY29" fmla="*/ 446809 h 3501736"/>
              <a:gd name="connsiteX30" fmla="*/ 5268191 w 7865918"/>
              <a:gd name="connsiteY30" fmla="*/ 249382 h 3501736"/>
              <a:gd name="connsiteX31" fmla="*/ 4852555 w 7865918"/>
              <a:gd name="connsiteY31" fmla="*/ 93518 h 3501736"/>
              <a:gd name="connsiteX32" fmla="*/ 4634346 w 7865918"/>
              <a:gd name="connsiteY32" fmla="*/ 0 h 350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65918" h="3501736">
                <a:moveTo>
                  <a:pt x="0" y="1984663"/>
                </a:moveTo>
                <a:lnTo>
                  <a:pt x="904009" y="2337954"/>
                </a:lnTo>
                <a:lnTo>
                  <a:pt x="1392382" y="1610591"/>
                </a:lnTo>
                <a:lnTo>
                  <a:pt x="1880755" y="1433945"/>
                </a:lnTo>
                <a:lnTo>
                  <a:pt x="2940627" y="1465118"/>
                </a:lnTo>
                <a:lnTo>
                  <a:pt x="2867891" y="1163782"/>
                </a:lnTo>
                <a:lnTo>
                  <a:pt x="3283527" y="1122218"/>
                </a:lnTo>
                <a:lnTo>
                  <a:pt x="3304309" y="1454727"/>
                </a:lnTo>
                <a:lnTo>
                  <a:pt x="3605646" y="1423554"/>
                </a:lnTo>
                <a:lnTo>
                  <a:pt x="3709555" y="1693718"/>
                </a:lnTo>
                <a:lnTo>
                  <a:pt x="5133109" y="2306782"/>
                </a:lnTo>
                <a:lnTo>
                  <a:pt x="5829300" y="2628900"/>
                </a:lnTo>
                <a:lnTo>
                  <a:pt x="6598227" y="2899063"/>
                </a:lnTo>
                <a:lnTo>
                  <a:pt x="7034646" y="3148445"/>
                </a:lnTo>
                <a:lnTo>
                  <a:pt x="7096991" y="3034145"/>
                </a:lnTo>
                <a:lnTo>
                  <a:pt x="7200900" y="3023754"/>
                </a:lnTo>
                <a:lnTo>
                  <a:pt x="7304809" y="3075709"/>
                </a:lnTo>
                <a:lnTo>
                  <a:pt x="7325591" y="3200400"/>
                </a:lnTo>
                <a:lnTo>
                  <a:pt x="7169727" y="3335482"/>
                </a:lnTo>
                <a:lnTo>
                  <a:pt x="7346373" y="3501736"/>
                </a:lnTo>
                <a:lnTo>
                  <a:pt x="7647709" y="3138054"/>
                </a:lnTo>
                <a:lnTo>
                  <a:pt x="7834746" y="2691245"/>
                </a:lnTo>
                <a:lnTo>
                  <a:pt x="7865918" y="2182091"/>
                </a:lnTo>
                <a:lnTo>
                  <a:pt x="7782791" y="1735282"/>
                </a:lnTo>
                <a:lnTo>
                  <a:pt x="7741227" y="1402772"/>
                </a:lnTo>
                <a:lnTo>
                  <a:pt x="7616536" y="976745"/>
                </a:lnTo>
                <a:lnTo>
                  <a:pt x="7055427" y="914400"/>
                </a:lnTo>
                <a:lnTo>
                  <a:pt x="6525491" y="789709"/>
                </a:lnTo>
                <a:lnTo>
                  <a:pt x="6192982" y="644236"/>
                </a:lnTo>
                <a:lnTo>
                  <a:pt x="5652655" y="446809"/>
                </a:lnTo>
                <a:lnTo>
                  <a:pt x="5268191" y="249382"/>
                </a:lnTo>
                <a:lnTo>
                  <a:pt x="4852555" y="93518"/>
                </a:lnTo>
                <a:lnTo>
                  <a:pt x="4634346" y="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4447309" y="1298864"/>
            <a:ext cx="2924711" cy="369332"/>
          </a:xfrm>
          <a:prstGeom prst="rect">
            <a:avLst/>
          </a:prstGeom>
          <a:noFill/>
        </p:spPr>
        <p:txBody>
          <a:bodyPr wrap="none" rtlCol="0">
            <a:spAutoFit/>
          </a:bodyPr>
          <a:lstStyle/>
          <a:p>
            <a:r>
              <a:rPr lang="en-CA" dirty="0" smtClean="0">
                <a:solidFill>
                  <a:srgbClr val="FFFF00"/>
                </a:solidFill>
              </a:rPr>
              <a:t>Villas of Charleston Park HOA</a:t>
            </a:r>
            <a:endParaRPr lang="en-CA" dirty="0">
              <a:solidFill>
                <a:srgbClr val="FFFF00"/>
              </a:solidFill>
            </a:endParaRPr>
          </a:p>
        </p:txBody>
      </p:sp>
      <p:sp>
        <p:nvSpPr>
          <p:cNvPr id="22" name="Freeform 21"/>
          <p:cNvSpPr/>
          <p:nvPr/>
        </p:nvSpPr>
        <p:spPr>
          <a:xfrm>
            <a:off x="228600" y="1527464"/>
            <a:ext cx="3138055" cy="5340927"/>
          </a:xfrm>
          <a:custGeom>
            <a:avLst/>
            <a:gdLst>
              <a:gd name="connsiteX0" fmla="*/ 2296391 w 3138055"/>
              <a:gd name="connsiteY0" fmla="*/ 0 h 5340927"/>
              <a:gd name="connsiteX1" fmla="*/ 1880755 w 3138055"/>
              <a:gd name="connsiteY1" fmla="*/ 789709 h 5340927"/>
              <a:gd name="connsiteX2" fmla="*/ 966355 w 3138055"/>
              <a:gd name="connsiteY2" fmla="*/ 2171700 h 5340927"/>
              <a:gd name="connsiteX3" fmla="*/ 301336 w 3138055"/>
              <a:gd name="connsiteY3" fmla="*/ 3158836 h 5340927"/>
              <a:gd name="connsiteX4" fmla="*/ 238991 w 3138055"/>
              <a:gd name="connsiteY4" fmla="*/ 3241963 h 5340927"/>
              <a:gd name="connsiteX5" fmla="*/ 41564 w 3138055"/>
              <a:gd name="connsiteY5" fmla="*/ 3564081 h 5340927"/>
              <a:gd name="connsiteX6" fmla="*/ 0 w 3138055"/>
              <a:gd name="connsiteY6" fmla="*/ 3875809 h 5340927"/>
              <a:gd name="connsiteX7" fmla="*/ 62345 w 3138055"/>
              <a:gd name="connsiteY7" fmla="*/ 4187536 h 5340927"/>
              <a:gd name="connsiteX8" fmla="*/ 166255 w 3138055"/>
              <a:gd name="connsiteY8" fmla="*/ 4260272 h 5340927"/>
              <a:gd name="connsiteX9" fmla="*/ 238991 w 3138055"/>
              <a:gd name="connsiteY9" fmla="*/ 4281054 h 5340927"/>
              <a:gd name="connsiteX10" fmla="*/ 238991 w 3138055"/>
              <a:gd name="connsiteY10" fmla="*/ 4291445 h 5340927"/>
              <a:gd name="connsiteX11" fmla="*/ 290945 w 3138055"/>
              <a:gd name="connsiteY11" fmla="*/ 4333009 h 5340927"/>
              <a:gd name="connsiteX12" fmla="*/ 498764 w 3138055"/>
              <a:gd name="connsiteY12" fmla="*/ 4447309 h 5340927"/>
              <a:gd name="connsiteX13" fmla="*/ 665018 w 3138055"/>
              <a:gd name="connsiteY13" fmla="*/ 4488872 h 5340927"/>
              <a:gd name="connsiteX14" fmla="*/ 1402773 w 3138055"/>
              <a:gd name="connsiteY14" fmla="*/ 4623954 h 5340927"/>
              <a:gd name="connsiteX15" fmla="*/ 2098964 w 3138055"/>
              <a:gd name="connsiteY15" fmla="*/ 4759036 h 5340927"/>
              <a:gd name="connsiteX16" fmla="*/ 3138055 w 3138055"/>
              <a:gd name="connsiteY16" fmla="*/ 5340927 h 5340927"/>
              <a:gd name="connsiteX17" fmla="*/ 3034145 w 3138055"/>
              <a:gd name="connsiteY17" fmla="*/ 5309754 h 534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38055" h="5340927">
                <a:moveTo>
                  <a:pt x="2296391" y="0"/>
                </a:moveTo>
                <a:lnTo>
                  <a:pt x="1880755" y="789709"/>
                </a:lnTo>
                <a:lnTo>
                  <a:pt x="966355" y="2171700"/>
                </a:lnTo>
                <a:lnTo>
                  <a:pt x="301336" y="3158836"/>
                </a:lnTo>
                <a:lnTo>
                  <a:pt x="238991" y="3241963"/>
                </a:lnTo>
                <a:lnTo>
                  <a:pt x="41564" y="3564081"/>
                </a:lnTo>
                <a:lnTo>
                  <a:pt x="0" y="3875809"/>
                </a:lnTo>
                <a:lnTo>
                  <a:pt x="62345" y="4187536"/>
                </a:lnTo>
                <a:cubicBezTo>
                  <a:pt x="96982" y="4211781"/>
                  <a:pt x="130247" y="4238114"/>
                  <a:pt x="166255" y="4260272"/>
                </a:cubicBezTo>
                <a:cubicBezTo>
                  <a:pt x="188388" y="4273892"/>
                  <a:pt x="216252" y="4269685"/>
                  <a:pt x="238991" y="4281054"/>
                </a:cubicBezTo>
                <a:cubicBezTo>
                  <a:pt x="242089" y="4282603"/>
                  <a:pt x="238991" y="4287981"/>
                  <a:pt x="238991" y="4291445"/>
                </a:cubicBezTo>
                <a:lnTo>
                  <a:pt x="290945" y="4333009"/>
                </a:lnTo>
                <a:lnTo>
                  <a:pt x="498764" y="4447309"/>
                </a:lnTo>
                <a:lnTo>
                  <a:pt x="665018" y="4488872"/>
                </a:lnTo>
                <a:lnTo>
                  <a:pt x="1402773" y="4623954"/>
                </a:lnTo>
                <a:lnTo>
                  <a:pt x="2098964" y="4759036"/>
                </a:lnTo>
                <a:lnTo>
                  <a:pt x="3138055" y="5340927"/>
                </a:lnTo>
                <a:lnTo>
                  <a:pt x="3034145" y="5309754"/>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Freeform 24"/>
          <p:cNvSpPr/>
          <p:nvPr/>
        </p:nvSpPr>
        <p:spPr>
          <a:xfrm>
            <a:off x="5694218" y="2660073"/>
            <a:ext cx="4966855" cy="4187536"/>
          </a:xfrm>
          <a:custGeom>
            <a:avLst/>
            <a:gdLst>
              <a:gd name="connsiteX0" fmla="*/ 0 w 4966855"/>
              <a:gd name="connsiteY0" fmla="*/ 4187536 h 4187536"/>
              <a:gd name="connsiteX1" fmla="*/ 3740727 w 4966855"/>
              <a:gd name="connsiteY1" fmla="*/ 820882 h 4187536"/>
              <a:gd name="connsiteX2" fmla="*/ 4966855 w 4966855"/>
              <a:gd name="connsiteY2" fmla="*/ 0 h 4187536"/>
            </a:gdLst>
            <a:ahLst/>
            <a:cxnLst>
              <a:cxn ang="0">
                <a:pos x="connsiteX0" y="connsiteY0"/>
              </a:cxn>
              <a:cxn ang="0">
                <a:pos x="connsiteX1" y="connsiteY1"/>
              </a:cxn>
              <a:cxn ang="0">
                <a:pos x="connsiteX2" y="connsiteY2"/>
              </a:cxn>
            </a:cxnLst>
            <a:rect l="l" t="t" r="r" b="b"/>
            <a:pathLst>
              <a:path w="4966855" h="4187536">
                <a:moveTo>
                  <a:pt x="0" y="4187536"/>
                </a:moveTo>
                <a:lnTo>
                  <a:pt x="3740727" y="820882"/>
                </a:lnTo>
                <a:lnTo>
                  <a:pt x="4966855" y="0"/>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25"/>
          <p:cNvSpPr txBox="1"/>
          <p:nvPr/>
        </p:nvSpPr>
        <p:spPr>
          <a:xfrm rot="21020426">
            <a:off x="8141154" y="605454"/>
            <a:ext cx="1695016" cy="369332"/>
          </a:xfrm>
          <a:prstGeom prst="rect">
            <a:avLst/>
          </a:prstGeom>
          <a:noFill/>
        </p:spPr>
        <p:txBody>
          <a:bodyPr wrap="none" rtlCol="0">
            <a:spAutoFit/>
          </a:bodyPr>
          <a:lstStyle/>
          <a:p>
            <a:r>
              <a:rPr lang="en-CA" dirty="0" smtClean="0">
                <a:solidFill>
                  <a:schemeClr val="bg1"/>
                </a:solidFill>
              </a:rPr>
              <a:t>Spring Haven </a:t>
            </a:r>
            <a:r>
              <a:rPr lang="en-CA" dirty="0" err="1" smtClean="0">
                <a:solidFill>
                  <a:schemeClr val="bg1"/>
                </a:solidFill>
              </a:rPr>
              <a:t>Dr</a:t>
            </a:r>
            <a:endParaRPr lang="en-CA" dirty="0">
              <a:solidFill>
                <a:schemeClr val="bg1"/>
              </a:solidFill>
            </a:endParaRPr>
          </a:p>
        </p:txBody>
      </p:sp>
      <p:sp>
        <p:nvSpPr>
          <p:cNvPr id="27" name="TextBox 26"/>
          <p:cNvSpPr txBox="1"/>
          <p:nvPr/>
        </p:nvSpPr>
        <p:spPr>
          <a:xfrm rot="17072469">
            <a:off x="363683" y="5890615"/>
            <a:ext cx="1107932" cy="369332"/>
          </a:xfrm>
          <a:prstGeom prst="rect">
            <a:avLst/>
          </a:prstGeom>
          <a:noFill/>
        </p:spPr>
        <p:txBody>
          <a:bodyPr wrap="none" rtlCol="0">
            <a:spAutoFit/>
          </a:bodyPr>
          <a:lstStyle/>
          <a:p>
            <a:r>
              <a:rPr lang="en-CA" dirty="0" smtClean="0">
                <a:solidFill>
                  <a:schemeClr val="bg1"/>
                </a:solidFill>
              </a:rPr>
              <a:t>Woods Ln</a:t>
            </a:r>
            <a:endParaRPr lang="en-CA" dirty="0">
              <a:solidFill>
                <a:schemeClr val="bg1"/>
              </a:solidFill>
            </a:endParaRPr>
          </a:p>
        </p:txBody>
      </p:sp>
      <p:cxnSp>
        <p:nvCxnSpPr>
          <p:cNvPr id="29" name="Straight Connector 28"/>
          <p:cNvCxnSpPr/>
          <p:nvPr/>
        </p:nvCxnSpPr>
        <p:spPr>
          <a:xfrm>
            <a:off x="7367155" y="3532909"/>
            <a:ext cx="1131398" cy="74696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Left-Right Arrow 1"/>
          <p:cNvSpPr/>
          <p:nvPr/>
        </p:nvSpPr>
        <p:spPr>
          <a:xfrm rot="15995199">
            <a:off x="2574639" y="979942"/>
            <a:ext cx="965476" cy="41894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Left-Right Arrow 15"/>
          <p:cNvSpPr/>
          <p:nvPr/>
        </p:nvSpPr>
        <p:spPr>
          <a:xfrm rot="18806996">
            <a:off x="6692505" y="2954093"/>
            <a:ext cx="965476" cy="41894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Left-Right Arrow 18"/>
          <p:cNvSpPr/>
          <p:nvPr/>
        </p:nvSpPr>
        <p:spPr>
          <a:xfrm rot="1309517">
            <a:off x="1893785" y="1760767"/>
            <a:ext cx="965476" cy="41894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Freeform 2"/>
          <p:cNvSpPr/>
          <p:nvPr/>
        </p:nvSpPr>
        <p:spPr>
          <a:xfrm>
            <a:off x="4914900" y="0"/>
            <a:ext cx="5933209" cy="914400"/>
          </a:xfrm>
          <a:custGeom>
            <a:avLst/>
            <a:gdLst>
              <a:gd name="connsiteX0" fmla="*/ 0 w 5933209"/>
              <a:gd name="connsiteY0" fmla="*/ 10391 h 914400"/>
              <a:gd name="connsiteX1" fmla="*/ 1122218 w 5933209"/>
              <a:gd name="connsiteY1" fmla="*/ 519545 h 914400"/>
              <a:gd name="connsiteX2" fmla="*/ 2618509 w 5933209"/>
              <a:gd name="connsiteY2" fmla="*/ 883227 h 914400"/>
              <a:gd name="connsiteX3" fmla="*/ 3480955 w 5933209"/>
              <a:gd name="connsiteY3" fmla="*/ 914400 h 914400"/>
              <a:gd name="connsiteX4" fmla="*/ 4696691 w 5933209"/>
              <a:gd name="connsiteY4" fmla="*/ 633845 h 914400"/>
              <a:gd name="connsiteX5" fmla="*/ 5933209 w 5933209"/>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09" h="914400">
                <a:moveTo>
                  <a:pt x="0" y="10391"/>
                </a:moveTo>
                <a:lnTo>
                  <a:pt x="1122218" y="519545"/>
                </a:lnTo>
                <a:lnTo>
                  <a:pt x="2618509" y="883227"/>
                </a:lnTo>
                <a:lnTo>
                  <a:pt x="3480955" y="914400"/>
                </a:lnTo>
                <a:lnTo>
                  <a:pt x="4696691" y="633845"/>
                </a:lnTo>
                <a:lnTo>
                  <a:pt x="5933209" y="0"/>
                </a:lnTo>
              </a:path>
            </a:pathLst>
          </a:cu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Freeform 3"/>
          <p:cNvSpPr/>
          <p:nvPr/>
        </p:nvSpPr>
        <p:spPr>
          <a:xfrm>
            <a:off x="7897091" y="955964"/>
            <a:ext cx="675409" cy="2899063"/>
          </a:xfrm>
          <a:custGeom>
            <a:avLst/>
            <a:gdLst>
              <a:gd name="connsiteX0" fmla="*/ 0 w 675409"/>
              <a:gd name="connsiteY0" fmla="*/ 2899063 h 2899063"/>
              <a:gd name="connsiteX1" fmla="*/ 446809 w 675409"/>
              <a:gd name="connsiteY1" fmla="*/ 2286000 h 2899063"/>
              <a:gd name="connsiteX2" fmla="*/ 675409 w 675409"/>
              <a:gd name="connsiteY2" fmla="*/ 1558636 h 2899063"/>
              <a:gd name="connsiteX3" fmla="*/ 644236 w 675409"/>
              <a:gd name="connsiteY3" fmla="*/ 800100 h 2899063"/>
              <a:gd name="connsiteX4" fmla="*/ 498764 w 675409"/>
              <a:gd name="connsiteY4" fmla="*/ 0 h 289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409" h="2899063">
                <a:moveTo>
                  <a:pt x="0" y="2899063"/>
                </a:moveTo>
                <a:lnTo>
                  <a:pt x="446809" y="2286000"/>
                </a:lnTo>
                <a:lnTo>
                  <a:pt x="675409" y="1558636"/>
                </a:lnTo>
                <a:lnTo>
                  <a:pt x="644236" y="800100"/>
                </a:lnTo>
                <a:lnTo>
                  <a:pt x="498764" y="0"/>
                </a:lnTo>
              </a:path>
            </a:pathLst>
          </a:cu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512216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01"/>
            <a:ext cx="10515600" cy="1325563"/>
          </a:xfrm>
        </p:spPr>
        <p:txBody>
          <a:bodyPr/>
          <a:lstStyle/>
          <a:p>
            <a:pPr algn="ctr"/>
            <a:r>
              <a:rPr lang="en-CA" sz="4800" dirty="0"/>
              <a:t>AGENDA</a:t>
            </a:r>
          </a:p>
        </p:txBody>
      </p:sp>
      <p:sp>
        <p:nvSpPr>
          <p:cNvPr id="4" name="Slide Number Placeholder 3"/>
          <p:cNvSpPr>
            <a:spLocks noGrp="1"/>
          </p:cNvSpPr>
          <p:nvPr>
            <p:ph type="sldNum" sz="quarter" idx="12"/>
          </p:nvPr>
        </p:nvSpPr>
        <p:spPr/>
        <p:txBody>
          <a:bodyPr/>
          <a:lstStyle/>
          <a:p>
            <a:pPr>
              <a:defRPr/>
            </a:pPr>
            <a:fld id="{EE349625-2352-46FA-AAEF-A4D8FFAAFBAE}" type="slidenum">
              <a:rPr lang="en-CA" smtClean="0"/>
              <a:pPr>
                <a:defRPr/>
              </a:pPr>
              <a:t>2</a:t>
            </a:fld>
            <a:endParaRPr lang="en-CA"/>
          </a:p>
        </p:txBody>
      </p:sp>
      <p:sp>
        <p:nvSpPr>
          <p:cNvPr id="5" name="Rectangle 4"/>
          <p:cNvSpPr/>
          <p:nvPr/>
        </p:nvSpPr>
        <p:spPr>
          <a:xfrm>
            <a:off x="1299411" y="1106907"/>
            <a:ext cx="9384631" cy="5163593"/>
          </a:xfrm>
          <a:prstGeom prst="rect">
            <a:avLst/>
          </a:prstGeom>
        </p:spPr>
        <p:txBody>
          <a:bodyPr wrap="square">
            <a:spAutoFit/>
          </a:bodyPr>
          <a:lstStyle/>
          <a:p>
            <a:pPr>
              <a:lnSpc>
                <a:spcPct val="107000"/>
              </a:lnSpc>
              <a:spcAft>
                <a:spcPts val="0"/>
              </a:spcAft>
            </a:pPr>
            <a:r>
              <a:rPr lang="en-CA" dirty="0">
                <a:ea typeface="Calibri" panose="020F0502020204030204" pitchFamily="34" charset="0"/>
                <a:cs typeface="Helvetica" panose="020B0604020202020204" pitchFamily="34" charset="0"/>
              </a:rPr>
              <a:t>1</a:t>
            </a:r>
            <a:r>
              <a:rPr lang="en-CA" sz="2800" dirty="0">
                <a:ea typeface="Calibri" panose="020F0502020204030204" pitchFamily="34" charset="0"/>
                <a:cs typeface="Helvetica" panose="020B0604020202020204" pitchFamily="34" charset="0"/>
              </a:rPr>
              <a:t>. Call the Meeting to Order - President.</a:t>
            </a:r>
            <a:endParaRPr lang="en-CA" sz="2800" dirty="0">
              <a:ea typeface="Calibri" panose="020F0502020204030204" pitchFamily="34" charset="0"/>
              <a:cs typeface="Times New Roman" panose="02020603050405020304" pitchFamily="18" charset="0"/>
            </a:endParaRPr>
          </a:p>
          <a:p>
            <a:pPr>
              <a:lnSpc>
                <a:spcPct val="107000"/>
              </a:lnSpc>
              <a:spcAft>
                <a:spcPts val="0"/>
              </a:spcAft>
            </a:pPr>
            <a:r>
              <a:rPr lang="en-CA" sz="2800" dirty="0">
                <a:ea typeface="Calibri" panose="020F0502020204030204" pitchFamily="34" charset="0"/>
                <a:cs typeface="Helvetica" panose="020B0604020202020204" pitchFamily="34" charset="0"/>
              </a:rPr>
              <a:t>2. Proof of Notice and Determination of a Quorum - President.</a:t>
            </a:r>
            <a:endParaRPr lang="en-CA" sz="2800" dirty="0">
              <a:ea typeface="Calibri" panose="020F0502020204030204" pitchFamily="34" charset="0"/>
              <a:cs typeface="Times New Roman" panose="02020603050405020304" pitchFamily="18" charset="0"/>
            </a:endParaRPr>
          </a:p>
          <a:p>
            <a:pPr>
              <a:lnSpc>
                <a:spcPct val="107000"/>
              </a:lnSpc>
              <a:spcAft>
                <a:spcPts val="0"/>
              </a:spcAft>
            </a:pPr>
            <a:r>
              <a:rPr lang="en-CA" sz="2800" dirty="0">
                <a:ea typeface="Calibri" panose="020F0502020204030204" pitchFamily="34" charset="0"/>
                <a:cs typeface="Helvetica" panose="020B0604020202020204" pitchFamily="34" charset="0"/>
              </a:rPr>
              <a:t>3. Approval of Minutes from the </a:t>
            </a:r>
            <a:r>
              <a:rPr lang="en-CA" sz="2800" dirty="0" smtClean="0">
                <a:ea typeface="Calibri" panose="020F0502020204030204" pitchFamily="34" charset="0"/>
                <a:cs typeface="Helvetica" panose="020B0604020202020204" pitchFamily="34" charset="0"/>
              </a:rPr>
              <a:t>2018 </a:t>
            </a:r>
            <a:r>
              <a:rPr lang="en-CA" sz="2800" dirty="0">
                <a:ea typeface="Calibri" panose="020F0502020204030204" pitchFamily="34" charset="0"/>
                <a:cs typeface="Helvetica" panose="020B0604020202020204" pitchFamily="34" charset="0"/>
              </a:rPr>
              <a:t>Annual Membership Meeting - President</a:t>
            </a:r>
            <a:r>
              <a:rPr lang="en-CA" sz="2800" dirty="0" smtClean="0">
                <a:ea typeface="Calibri" panose="020F0502020204030204" pitchFamily="34" charset="0"/>
                <a:cs typeface="Helvetica" panose="020B0604020202020204" pitchFamily="34" charset="0"/>
              </a:rPr>
              <a:t>.</a:t>
            </a:r>
          </a:p>
          <a:p>
            <a:pPr>
              <a:lnSpc>
                <a:spcPct val="107000"/>
              </a:lnSpc>
              <a:spcAft>
                <a:spcPts val="0"/>
              </a:spcAft>
            </a:pPr>
            <a:r>
              <a:rPr lang="en-CA" sz="2800" dirty="0" smtClean="0">
                <a:ea typeface="Calibri" panose="020F0502020204030204" pitchFamily="34" charset="0"/>
                <a:cs typeface="Helvetica" panose="020B0604020202020204" pitchFamily="34" charset="0"/>
              </a:rPr>
              <a:t>4.  Acclamation/Call for Nominations - BOD</a:t>
            </a:r>
          </a:p>
          <a:p>
            <a:pPr>
              <a:lnSpc>
                <a:spcPct val="107000"/>
              </a:lnSpc>
              <a:spcAft>
                <a:spcPts val="0"/>
              </a:spcAft>
            </a:pPr>
            <a:r>
              <a:rPr lang="en-CA" sz="2800" dirty="0" smtClean="0">
                <a:ea typeface="Calibri" panose="020F0502020204030204" pitchFamily="34" charset="0"/>
                <a:cs typeface="Helvetica" panose="020B0604020202020204" pitchFamily="34" charset="0"/>
              </a:rPr>
              <a:t>5. Annual </a:t>
            </a:r>
            <a:r>
              <a:rPr lang="en-CA" sz="2800" dirty="0">
                <a:ea typeface="Calibri" panose="020F0502020204030204" pitchFamily="34" charset="0"/>
                <a:cs typeface="Helvetica" panose="020B0604020202020204" pitchFamily="34" charset="0"/>
              </a:rPr>
              <a:t>Report - Officers and Committees - All. </a:t>
            </a:r>
          </a:p>
          <a:p>
            <a:pPr>
              <a:lnSpc>
                <a:spcPct val="107000"/>
              </a:lnSpc>
              <a:spcAft>
                <a:spcPts val="0"/>
              </a:spcAft>
            </a:pPr>
            <a:r>
              <a:rPr lang="en-CA" sz="2800" dirty="0" smtClean="0">
                <a:ea typeface="Calibri" panose="020F0502020204030204" pitchFamily="34" charset="0"/>
                <a:cs typeface="Helvetica" panose="020B0604020202020204" pitchFamily="34" charset="0"/>
              </a:rPr>
              <a:t>6. </a:t>
            </a:r>
            <a:r>
              <a:rPr lang="en-CA" sz="2800" dirty="0">
                <a:ea typeface="Calibri" panose="020F0502020204030204" pitchFamily="34" charset="0"/>
                <a:cs typeface="Helvetica" panose="020B0604020202020204" pitchFamily="34" charset="0"/>
              </a:rPr>
              <a:t>Owner comments.</a:t>
            </a:r>
            <a:endParaRPr lang="en-CA" sz="2800" dirty="0">
              <a:ea typeface="Calibri" panose="020F0502020204030204" pitchFamily="34" charset="0"/>
              <a:cs typeface="Times New Roman" panose="02020603050405020304" pitchFamily="18" charset="0"/>
            </a:endParaRPr>
          </a:p>
          <a:p>
            <a:pPr>
              <a:lnSpc>
                <a:spcPct val="107000"/>
              </a:lnSpc>
              <a:spcAft>
                <a:spcPts val="0"/>
              </a:spcAft>
            </a:pPr>
            <a:r>
              <a:rPr lang="en-CA" sz="2800" dirty="0" smtClean="0">
                <a:ea typeface="Calibri" panose="020F0502020204030204" pitchFamily="34" charset="0"/>
                <a:cs typeface="Helvetica" panose="020B0604020202020204" pitchFamily="34" charset="0"/>
              </a:rPr>
              <a:t>7. </a:t>
            </a:r>
            <a:r>
              <a:rPr lang="en-CA" sz="2800" dirty="0">
                <a:ea typeface="Calibri" panose="020F0502020204030204" pitchFamily="34" charset="0"/>
                <a:cs typeface="Helvetica" panose="020B0604020202020204" pitchFamily="34" charset="0"/>
              </a:rPr>
              <a:t>Adjournment.</a:t>
            </a:r>
          </a:p>
          <a:p>
            <a:pPr>
              <a:lnSpc>
                <a:spcPct val="107000"/>
              </a:lnSpc>
              <a:spcAft>
                <a:spcPts val="0"/>
              </a:spcAft>
            </a:pPr>
            <a:endParaRPr lang="en-CA" sz="2800" dirty="0" smtClean="0">
              <a:ea typeface="Calibri" panose="020F0502020204030204" pitchFamily="34" charset="0"/>
              <a:cs typeface="Helvetica" panose="020B0604020202020204" pitchFamily="34" charset="0"/>
            </a:endParaRPr>
          </a:p>
          <a:p>
            <a:pPr>
              <a:lnSpc>
                <a:spcPct val="107000"/>
              </a:lnSpc>
              <a:spcAft>
                <a:spcPts val="0"/>
              </a:spcAft>
            </a:pPr>
            <a:r>
              <a:rPr lang="en-CA" sz="2800" dirty="0" smtClean="0">
                <a:ea typeface="Calibri" panose="020F0502020204030204" pitchFamily="34" charset="0"/>
                <a:cs typeface="Helvetica" panose="020B0604020202020204" pitchFamily="34" charset="0"/>
              </a:rPr>
              <a:t>Board </a:t>
            </a:r>
            <a:r>
              <a:rPr lang="en-CA" sz="2800" dirty="0">
                <a:ea typeface="Calibri" panose="020F0502020204030204" pitchFamily="34" charset="0"/>
                <a:cs typeface="Helvetica" panose="020B0604020202020204" pitchFamily="34" charset="0"/>
              </a:rPr>
              <a:t>of Directors Organizational Meeting immediately follows this meeting.</a:t>
            </a:r>
            <a:endParaRPr lang="en-CA" sz="2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0789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397" t="8485" b="4545"/>
          <a:stretch/>
        </p:blipFill>
        <p:spPr>
          <a:xfrm>
            <a:off x="0" y="0"/>
            <a:ext cx="12192000" cy="6858000"/>
          </a:xfrm>
          <a:prstGeom prst="rect">
            <a:avLst/>
          </a:prstGeom>
        </p:spPr>
      </p:pic>
      <p:sp>
        <p:nvSpPr>
          <p:cNvPr id="5" name="TextBox 4"/>
          <p:cNvSpPr txBox="1"/>
          <p:nvPr/>
        </p:nvSpPr>
        <p:spPr>
          <a:xfrm>
            <a:off x="5612596" y="5172125"/>
            <a:ext cx="6481198" cy="677108"/>
          </a:xfrm>
          <a:prstGeom prst="rect">
            <a:avLst/>
          </a:prstGeom>
          <a:solidFill>
            <a:schemeClr val="bg1"/>
          </a:solidFill>
        </p:spPr>
        <p:txBody>
          <a:bodyPr wrap="none" rtlCol="0">
            <a:spAutoFit/>
          </a:bodyPr>
          <a:lstStyle/>
          <a:p>
            <a:r>
              <a:rPr lang="en-CA" sz="2400" dirty="0" smtClean="0"/>
              <a:t>JOCKY CLUB Proposed Route – </a:t>
            </a:r>
            <a:r>
              <a:rPr lang="en-CA" sz="2400" dirty="0" err="1" smtClean="0"/>
              <a:t>Vestridge</a:t>
            </a:r>
            <a:r>
              <a:rPr lang="en-CA" sz="2400" dirty="0" smtClean="0"/>
              <a:t> Extension</a:t>
            </a:r>
          </a:p>
          <a:p>
            <a:r>
              <a:rPr lang="en-CA" sz="1400" dirty="0" smtClean="0"/>
              <a:t>Ref: https://ags3.scgov.net/sarcoflood</a:t>
            </a:r>
            <a:endParaRPr lang="en-CA" sz="1400" dirty="0"/>
          </a:p>
        </p:txBody>
      </p:sp>
      <p:sp>
        <p:nvSpPr>
          <p:cNvPr id="6" name="Freeform 5"/>
          <p:cNvSpPr/>
          <p:nvPr/>
        </p:nvSpPr>
        <p:spPr>
          <a:xfrm>
            <a:off x="3740727" y="820882"/>
            <a:ext cx="2951018" cy="5288973"/>
          </a:xfrm>
          <a:custGeom>
            <a:avLst/>
            <a:gdLst>
              <a:gd name="connsiteX0" fmla="*/ 0 w 2951018"/>
              <a:gd name="connsiteY0" fmla="*/ 5288973 h 5288973"/>
              <a:gd name="connsiteX1" fmla="*/ 0 w 2951018"/>
              <a:gd name="connsiteY1" fmla="*/ 5288973 h 5288973"/>
              <a:gd name="connsiteX2" fmla="*/ 290946 w 2951018"/>
              <a:gd name="connsiteY2" fmla="*/ 4862945 h 5288973"/>
              <a:gd name="connsiteX3" fmla="*/ 457200 w 2951018"/>
              <a:gd name="connsiteY3" fmla="*/ 4551218 h 5288973"/>
              <a:gd name="connsiteX4" fmla="*/ 550718 w 2951018"/>
              <a:gd name="connsiteY4" fmla="*/ 4197927 h 5288973"/>
              <a:gd name="connsiteX5" fmla="*/ 685800 w 2951018"/>
              <a:gd name="connsiteY5" fmla="*/ 3844636 h 5288973"/>
              <a:gd name="connsiteX6" fmla="*/ 748146 w 2951018"/>
              <a:gd name="connsiteY6" fmla="*/ 3491345 h 5288973"/>
              <a:gd name="connsiteX7" fmla="*/ 727364 w 2951018"/>
              <a:gd name="connsiteY7" fmla="*/ 3366654 h 5288973"/>
              <a:gd name="connsiteX8" fmla="*/ 768928 w 2951018"/>
              <a:gd name="connsiteY8" fmla="*/ 3065318 h 5288973"/>
              <a:gd name="connsiteX9" fmla="*/ 737755 w 2951018"/>
              <a:gd name="connsiteY9" fmla="*/ 2608118 h 5288973"/>
              <a:gd name="connsiteX10" fmla="*/ 665018 w 2951018"/>
              <a:gd name="connsiteY10" fmla="*/ 2150918 h 5288973"/>
              <a:gd name="connsiteX11" fmla="*/ 602673 w 2951018"/>
              <a:gd name="connsiteY11" fmla="*/ 1693718 h 5288973"/>
              <a:gd name="connsiteX12" fmla="*/ 540328 w 2951018"/>
              <a:gd name="connsiteY12" fmla="*/ 1309254 h 5288973"/>
              <a:gd name="connsiteX13" fmla="*/ 509155 w 2951018"/>
              <a:gd name="connsiteY13" fmla="*/ 1049482 h 5288973"/>
              <a:gd name="connsiteX14" fmla="*/ 1143000 w 2951018"/>
              <a:gd name="connsiteY14" fmla="*/ 862445 h 5288973"/>
              <a:gd name="connsiteX15" fmla="*/ 1787237 w 2951018"/>
              <a:gd name="connsiteY15" fmla="*/ 696191 h 5288973"/>
              <a:gd name="connsiteX16" fmla="*/ 2192482 w 2951018"/>
              <a:gd name="connsiteY16" fmla="*/ 467591 h 5288973"/>
              <a:gd name="connsiteX17" fmla="*/ 2618509 w 2951018"/>
              <a:gd name="connsiteY17" fmla="*/ 270163 h 5288973"/>
              <a:gd name="connsiteX18" fmla="*/ 2951018 w 2951018"/>
              <a:gd name="connsiteY18" fmla="*/ 0 h 528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1018" h="5288973">
                <a:moveTo>
                  <a:pt x="0" y="5288973"/>
                </a:moveTo>
                <a:lnTo>
                  <a:pt x="0" y="5288973"/>
                </a:lnTo>
                <a:lnTo>
                  <a:pt x="290946" y="4862945"/>
                </a:lnTo>
                <a:lnTo>
                  <a:pt x="457200" y="4551218"/>
                </a:lnTo>
                <a:lnTo>
                  <a:pt x="550718" y="4197927"/>
                </a:lnTo>
                <a:lnTo>
                  <a:pt x="685800" y="3844636"/>
                </a:lnTo>
                <a:lnTo>
                  <a:pt x="748146" y="3491345"/>
                </a:lnTo>
                <a:lnTo>
                  <a:pt x="727364" y="3366654"/>
                </a:lnTo>
                <a:lnTo>
                  <a:pt x="768928" y="3065318"/>
                </a:lnTo>
                <a:lnTo>
                  <a:pt x="737755" y="2608118"/>
                </a:lnTo>
                <a:lnTo>
                  <a:pt x="665018" y="2150918"/>
                </a:lnTo>
                <a:lnTo>
                  <a:pt x="602673" y="1693718"/>
                </a:lnTo>
                <a:lnTo>
                  <a:pt x="540328" y="1309254"/>
                </a:lnTo>
                <a:lnTo>
                  <a:pt x="509155" y="1049482"/>
                </a:lnTo>
                <a:lnTo>
                  <a:pt x="1143000" y="862445"/>
                </a:lnTo>
                <a:lnTo>
                  <a:pt x="1787237" y="696191"/>
                </a:lnTo>
                <a:lnTo>
                  <a:pt x="2192482" y="467591"/>
                </a:lnTo>
                <a:lnTo>
                  <a:pt x="2618509" y="270163"/>
                </a:lnTo>
                <a:lnTo>
                  <a:pt x="2951018" y="0"/>
                </a:ln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rot="20335805">
            <a:off x="4301837" y="935183"/>
            <a:ext cx="2018181" cy="369332"/>
          </a:xfrm>
          <a:prstGeom prst="rect">
            <a:avLst/>
          </a:prstGeom>
          <a:noFill/>
        </p:spPr>
        <p:txBody>
          <a:bodyPr wrap="none" rtlCol="0">
            <a:spAutoFit/>
          </a:bodyPr>
          <a:lstStyle/>
          <a:p>
            <a:r>
              <a:rPr lang="en-CA" dirty="0" smtClean="0">
                <a:solidFill>
                  <a:schemeClr val="bg1"/>
                </a:solidFill>
              </a:rPr>
              <a:t>Spring Haven Drive</a:t>
            </a:r>
            <a:endParaRPr lang="en-CA" dirty="0">
              <a:solidFill>
                <a:schemeClr val="bg1"/>
              </a:solidFill>
            </a:endParaRPr>
          </a:p>
        </p:txBody>
      </p:sp>
      <p:sp>
        <p:nvSpPr>
          <p:cNvPr id="8" name="TextBox 7"/>
          <p:cNvSpPr txBox="1"/>
          <p:nvPr/>
        </p:nvSpPr>
        <p:spPr>
          <a:xfrm rot="16200000">
            <a:off x="3379465" y="3616976"/>
            <a:ext cx="1680909" cy="369332"/>
          </a:xfrm>
          <a:prstGeom prst="rect">
            <a:avLst/>
          </a:prstGeom>
          <a:noFill/>
        </p:spPr>
        <p:txBody>
          <a:bodyPr wrap="none" rtlCol="0">
            <a:spAutoFit/>
          </a:bodyPr>
          <a:lstStyle/>
          <a:p>
            <a:r>
              <a:rPr lang="en-CA" dirty="0" err="1" smtClean="0">
                <a:solidFill>
                  <a:schemeClr val="bg1"/>
                </a:solidFill>
              </a:rPr>
              <a:t>Vestridge</a:t>
            </a:r>
            <a:r>
              <a:rPr lang="en-CA" dirty="0" smtClean="0">
                <a:solidFill>
                  <a:schemeClr val="bg1"/>
                </a:solidFill>
              </a:rPr>
              <a:t> Street</a:t>
            </a:r>
            <a:endParaRPr lang="en-CA" dirty="0">
              <a:solidFill>
                <a:schemeClr val="bg1"/>
              </a:solidFill>
            </a:endParaRPr>
          </a:p>
        </p:txBody>
      </p:sp>
      <p:cxnSp>
        <p:nvCxnSpPr>
          <p:cNvPr id="10" name="Straight Connector 9"/>
          <p:cNvCxnSpPr/>
          <p:nvPr/>
        </p:nvCxnSpPr>
        <p:spPr>
          <a:xfrm>
            <a:off x="6577445" y="665018"/>
            <a:ext cx="259773" cy="301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95254" y="5985164"/>
            <a:ext cx="342901" cy="2805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07331" y="966355"/>
            <a:ext cx="798808" cy="369332"/>
          </a:xfrm>
          <a:prstGeom prst="rect">
            <a:avLst/>
          </a:prstGeom>
          <a:noFill/>
        </p:spPr>
        <p:txBody>
          <a:bodyPr wrap="none" rtlCol="0">
            <a:spAutoFit/>
          </a:bodyPr>
          <a:lstStyle/>
          <a:p>
            <a:r>
              <a:rPr lang="en-CA" dirty="0" smtClean="0">
                <a:solidFill>
                  <a:schemeClr val="bg1"/>
                </a:solidFill>
              </a:rPr>
              <a:t>Gate 1</a:t>
            </a:r>
            <a:endParaRPr lang="en-CA" dirty="0">
              <a:solidFill>
                <a:schemeClr val="bg1"/>
              </a:solidFill>
            </a:endParaRPr>
          </a:p>
        </p:txBody>
      </p:sp>
      <p:sp>
        <p:nvSpPr>
          <p:cNvPr id="15" name="TextBox 14"/>
          <p:cNvSpPr txBox="1"/>
          <p:nvPr/>
        </p:nvSpPr>
        <p:spPr>
          <a:xfrm>
            <a:off x="3939447" y="6081053"/>
            <a:ext cx="798808" cy="369332"/>
          </a:xfrm>
          <a:prstGeom prst="rect">
            <a:avLst/>
          </a:prstGeom>
          <a:noFill/>
        </p:spPr>
        <p:txBody>
          <a:bodyPr wrap="none" rtlCol="0">
            <a:spAutoFit/>
          </a:bodyPr>
          <a:lstStyle/>
          <a:p>
            <a:r>
              <a:rPr lang="en-CA" dirty="0" smtClean="0">
                <a:solidFill>
                  <a:schemeClr val="bg1"/>
                </a:solidFill>
              </a:rPr>
              <a:t>Gate 2</a:t>
            </a:r>
            <a:endParaRPr lang="en-CA" dirty="0">
              <a:solidFill>
                <a:schemeClr val="bg1"/>
              </a:solidFill>
            </a:endParaRPr>
          </a:p>
        </p:txBody>
      </p:sp>
      <p:cxnSp>
        <p:nvCxnSpPr>
          <p:cNvPr id="16" name="Straight Connector 15"/>
          <p:cNvCxnSpPr/>
          <p:nvPr/>
        </p:nvCxnSpPr>
        <p:spPr>
          <a:xfrm flipH="1">
            <a:off x="4035253" y="1634162"/>
            <a:ext cx="89938" cy="4360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29291" y="1216576"/>
            <a:ext cx="1235979" cy="646331"/>
          </a:xfrm>
          <a:prstGeom prst="rect">
            <a:avLst/>
          </a:prstGeom>
          <a:noFill/>
        </p:spPr>
        <p:txBody>
          <a:bodyPr wrap="none" rtlCol="0">
            <a:spAutoFit/>
          </a:bodyPr>
          <a:lstStyle/>
          <a:p>
            <a:pPr algn="ctr"/>
            <a:r>
              <a:rPr lang="en-CA" dirty="0" smtClean="0">
                <a:solidFill>
                  <a:schemeClr val="bg1"/>
                </a:solidFill>
              </a:rPr>
              <a:t>Gate/ </a:t>
            </a:r>
          </a:p>
          <a:p>
            <a:pPr algn="ctr"/>
            <a:r>
              <a:rPr lang="en-CA" dirty="0" err="1" smtClean="0">
                <a:solidFill>
                  <a:schemeClr val="bg1"/>
                </a:solidFill>
              </a:rPr>
              <a:t>Veh</a:t>
            </a:r>
            <a:r>
              <a:rPr lang="en-CA" dirty="0" smtClean="0">
                <a:solidFill>
                  <a:schemeClr val="bg1"/>
                </a:solidFill>
              </a:rPr>
              <a:t> barrier</a:t>
            </a:r>
            <a:endParaRPr lang="en-CA" dirty="0">
              <a:solidFill>
                <a:schemeClr val="bg1"/>
              </a:solidFill>
            </a:endParaRPr>
          </a:p>
        </p:txBody>
      </p:sp>
    </p:spTree>
    <p:extLst>
      <p:ext uri="{BB962C8B-B14F-4D97-AF65-F5344CB8AC3E}">
        <p14:creationId xmlns:p14="http://schemas.microsoft.com/office/powerpoint/2010/main" val="2562707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1785" y="556404"/>
            <a:ext cx="10450299" cy="2006865"/>
          </a:xfrm>
        </p:spPr>
        <p:txBody>
          <a:bodyPr/>
          <a:lstStyle/>
          <a:p>
            <a:r>
              <a:rPr lang="en-US" b="1" dirty="0">
                <a:latin typeface="Calibri"/>
                <a:cs typeface="Calibri Light"/>
              </a:rPr>
              <a:t>Secretary's Annual Report</a:t>
            </a:r>
          </a:p>
        </p:txBody>
      </p:sp>
      <p:sp>
        <p:nvSpPr>
          <p:cNvPr id="3" name="Subtitle 2"/>
          <p:cNvSpPr>
            <a:spLocks noGrp="1"/>
          </p:cNvSpPr>
          <p:nvPr>
            <p:ph type="subTitle" idx="1"/>
          </p:nvPr>
        </p:nvSpPr>
        <p:spPr>
          <a:xfrm>
            <a:off x="1538377" y="3760189"/>
            <a:ext cx="9144000" cy="2144592"/>
          </a:xfrm>
        </p:spPr>
        <p:txBody>
          <a:bodyPr vert="horz" lIns="91440" tIns="45720" rIns="91440" bIns="45720" rtlCol="0" anchor="t">
            <a:normAutofit/>
          </a:bodyPr>
          <a:lstStyle/>
          <a:p>
            <a:pPr algn="ctr"/>
            <a:r>
              <a:rPr lang="en-US" sz="3600" b="1">
                <a:solidFill>
                  <a:schemeClr val="bg1"/>
                </a:solidFill>
                <a:cs typeface="Calibri"/>
              </a:rPr>
              <a:t>Staff is striving for </a:t>
            </a:r>
            <a:endParaRPr lang="en-US">
              <a:solidFill>
                <a:schemeClr val="bg1"/>
              </a:solidFill>
            </a:endParaRPr>
          </a:p>
          <a:p>
            <a:pPr algn="ctr"/>
            <a:r>
              <a:rPr lang="en-US" sz="3600" b="1">
                <a:solidFill>
                  <a:schemeClr val="bg1"/>
                </a:solidFill>
                <a:cs typeface="Calibri"/>
              </a:rPr>
              <a:t> Accuracy and Professionalism</a:t>
            </a:r>
          </a:p>
        </p:txBody>
      </p:sp>
    </p:spTree>
    <p:extLst>
      <p:ext uri="{BB962C8B-B14F-4D97-AF65-F5344CB8AC3E}">
        <p14:creationId xmlns:p14="http://schemas.microsoft.com/office/powerpoint/2010/main" val="183868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2" descr="A person sitting at a desk&#10;&#10;Description generated with very high confidence">
            <a:extLst>
              <a:ext uri="{FF2B5EF4-FFF2-40B4-BE49-F238E27FC236}">
                <a16:creationId xmlns:a16="http://schemas.microsoft.com/office/drawing/2014/main" xmlns="" id="{4A36D811-449E-4148-B784-8196BA29E5CD}"/>
              </a:ext>
            </a:extLst>
          </p:cNvPr>
          <p:cNvPicPr>
            <a:picLocks noChangeAspect="1"/>
          </p:cNvPicPr>
          <p:nvPr/>
        </p:nvPicPr>
        <p:blipFill rotWithShape="1">
          <a:blip r:embed="rId2"/>
          <a:srcRect t="20629" r="-719" b="19930"/>
          <a:stretch/>
        </p:blipFill>
        <p:spPr>
          <a:xfrm>
            <a:off x="768290" y="437071"/>
            <a:ext cx="3193584" cy="4501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6" descr="Two people standing in a kitchen&#10;&#10;Description generated with high confidence">
            <a:extLst>
              <a:ext uri="{FF2B5EF4-FFF2-40B4-BE49-F238E27FC236}">
                <a16:creationId xmlns:a16="http://schemas.microsoft.com/office/drawing/2014/main" xmlns="" id="{247F880B-E849-4F90-A376-68AF38AD0AAC}"/>
              </a:ext>
            </a:extLst>
          </p:cNvPr>
          <p:cNvPicPr>
            <a:picLocks noChangeAspect="1"/>
          </p:cNvPicPr>
          <p:nvPr/>
        </p:nvPicPr>
        <p:blipFill rotWithShape="1">
          <a:blip r:embed="rId3"/>
          <a:srcRect t="18531" r="-719" b="47477"/>
          <a:stretch/>
        </p:blipFill>
        <p:spPr>
          <a:xfrm>
            <a:off x="7410630" y="437072"/>
            <a:ext cx="4329395" cy="38716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4" descr="A person sitting at a table using a computer&#10;&#10;Description generated with very high confidence">
            <a:extLst>
              <a:ext uri="{FF2B5EF4-FFF2-40B4-BE49-F238E27FC236}">
                <a16:creationId xmlns:a16="http://schemas.microsoft.com/office/drawing/2014/main" xmlns="" id="{FA0F358B-5E49-4027-92D9-A4B575FD87EE}"/>
              </a:ext>
            </a:extLst>
          </p:cNvPr>
          <p:cNvPicPr>
            <a:picLocks noChangeAspect="1"/>
          </p:cNvPicPr>
          <p:nvPr/>
        </p:nvPicPr>
        <p:blipFill rotWithShape="1">
          <a:blip r:embed="rId4"/>
          <a:srcRect t="19231" r="-719" b="35664"/>
          <a:stretch/>
        </p:blipFill>
        <p:spPr>
          <a:xfrm>
            <a:off x="3226819" y="1774166"/>
            <a:ext cx="5278300" cy="48464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2262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E55C09D3-9799-429B-BE47-EF3DE377018D}"/>
              </a:ext>
            </a:extLst>
          </p:cNvPr>
          <p:cNvGraphicFramePr>
            <a:graphicFrameLocks noGrp="1"/>
          </p:cNvGraphicFramePr>
          <p:nvPr>
            <p:extLst>
              <p:ext uri="{D42A27DB-BD31-4B8C-83A1-F6EECF244321}">
                <p14:modId xmlns:p14="http://schemas.microsoft.com/office/powerpoint/2010/main" val="1926049545"/>
              </p:ext>
            </p:extLst>
          </p:nvPr>
        </p:nvGraphicFramePr>
        <p:xfrm>
          <a:off x="589471" y="646981"/>
          <a:ext cx="10926568" cy="5723114"/>
        </p:xfrm>
        <a:graphic>
          <a:graphicData uri="http://schemas.openxmlformats.org/drawingml/2006/table">
            <a:tbl>
              <a:tblPr firstRow="1" firstCol="1" bandRow="1">
                <a:tableStyleId>{5C22544A-7EE6-4342-B048-85BDC9FD1C3A}</a:tableStyleId>
              </a:tblPr>
              <a:tblGrid>
                <a:gridCol w="2964679">
                  <a:extLst>
                    <a:ext uri="{9D8B030D-6E8A-4147-A177-3AD203B41FA5}">
                      <a16:colId xmlns:a16="http://schemas.microsoft.com/office/drawing/2014/main" xmlns="" val="1396240707"/>
                    </a:ext>
                  </a:extLst>
                </a:gridCol>
                <a:gridCol w="3980093">
                  <a:extLst>
                    <a:ext uri="{9D8B030D-6E8A-4147-A177-3AD203B41FA5}">
                      <a16:colId xmlns:a16="http://schemas.microsoft.com/office/drawing/2014/main" xmlns="" val="54029554"/>
                    </a:ext>
                  </a:extLst>
                </a:gridCol>
                <a:gridCol w="3981796">
                  <a:extLst>
                    <a:ext uri="{9D8B030D-6E8A-4147-A177-3AD203B41FA5}">
                      <a16:colId xmlns:a16="http://schemas.microsoft.com/office/drawing/2014/main" xmlns="" val="2050494815"/>
                    </a:ext>
                  </a:extLst>
                </a:gridCol>
              </a:tblGrid>
              <a:tr h="627189">
                <a:tc>
                  <a:txBody>
                    <a:bodyPr/>
                    <a:lstStyle/>
                    <a:p>
                      <a:pPr>
                        <a:spcAft>
                          <a:spcPts val="0"/>
                        </a:spcAft>
                      </a:pPr>
                      <a:r>
                        <a:rPr lang="en-US" sz="3200" dirty="0">
                          <a:effectLst/>
                          <a:latin typeface="Calibri"/>
                        </a:rPr>
                        <a:t>Staff member</a:t>
                      </a:r>
                    </a:p>
                  </a:txBody>
                  <a:tcPr marL="68580" marR="68580" marT="0" marB="0"/>
                </a:tc>
                <a:tc>
                  <a:txBody>
                    <a:bodyPr/>
                    <a:lstStyle/>
                    <a:p>
                      <a:pPr>
                        <a:spcAft>
                          <a:spcPts val="0"/>
                        </a:spcAft>
                      </a:pPr>
                      <a:r>
                        <a:rPr lang="en-US" sz="3200">
                          <a:effectLst/>
                          <a:latin typeface="Calibri"/>
                        </a:rPr>
                        <a:t>Primary Duties</a:t>
                      </a:r>
                    </a:p>
                  </a:txBody>
                  <a:tcPr marL="68580" marR="68580" marT="0" marB="0"/>
                </a:tc>
                <a:tc>
                  <a:txBody>
                    <a:bodyPr/>
                    <a:lstStyle/>
                    <a:p>
                      <a:pPr>
                        <a:spcAft>
                          <a:spcPts val="0"/>
                        </a:spcAft>
                      </a:pPr>
                      <a:r>
                        <a:rPr lang="en-US" sz="3200">
                          <a:effectLst/>
                          <a:latin typeface="Calibri"/>
                        </a:rPr>
                        <a:t>Secondary</a:t>
                      </a:r>
                    </a:p>
                  </a:txBody>
                  <a:tcPr marL="68580" marR="68580" marT="0" marB="0"/>
                </a:tc>
                <a:extLst>
                  <a:ext uri="{0D108BD9-81ED-4DB2-BD59-A6C34878D82A}">
                    <a16:rowId xmlns:a16="http://schemas.microsoft.com/office/drawing/2014/main" xmlns="" val="3524754825"/>
                  </a:ext>
                </a:extLst>
              </a:tr>
              <a:tr h="1907707">
                <a:tc>
                  <a:txBody>
                    <a:bodyPr/>
                    <a:lstStyle/>
                    <a:p>
                      <a:pPr>
                        <a:spcAft>
                          <a:spcPts val="0"/>
                        </a:spcAft>
                      </a:pPr>
                      <a:r>
                        <a:rPr lang="en-US" sz="3200">
                          <a:effectLst/>
                          <a:latin typeface="Calibri"/>
                        </a:rPr>
                        <a:t>Jenny</a:t>
                      </a:r>
                    </a:p>
                  </a:txBody>
                  <a:tcPr marL="68580" marR="68580" marT="0" marB="0"/>
                </a:tc>
                <a:tc>
                  <a:txBody>
                    <a:bodyPr/>
                    <a:lstStyle/>
                    <a:p>
                      <a:pPr>
                        <a:spcAft>
                          <a:spcPts val="0"/>
                        </a:spcAft>
                      </a:pPr>
                      <a:r>
                        <a:rPr lang="en-US" sz="3200" dirty="0">
                          <a:effectLst/>
                          <a:latin typeface="Calibri"/>
                        </a:rPr>
                        <a:t>Financials including payroll </a:t>
                      </a:r>
                      <a:r>
                        <a:rPr lang="en-US" sz="3200">
                          <a:effectLst/>
                          <a:latin typeface="Calibri"/>
                        </a:rPr>
                        <a:t>and </a:t>
                      </a:r>
                      <a:r>
                        <a:rPr lang="en-US" sz="3200" smtClean="0">
                          <a:effectLst/>
                          <a:latin typeface="Calibri"/>
                        </a:rPr>
                        <a:t>Estoppels</a:t>
                      </a:r>
                      <a:endParaRPr lang="en-US" sz="3200" dirty="0">
                        <a:effectLst/>
                        <a:latin typeface="Calibri"/>
                      </a:endParaRPr>
                    </a:p>
                  </a:txBody>
                  <a:tcPr marL="68580" marR="68580" marT="0" marB="0"/>
                </a:tc>
                <a:tc>
                  <a:txBody>
                    <a:bodyPr/>
                    <a:lstStyle/>
                    <a:p>
                      <a:pPr>
                        <a:spcAft>
                          <a:spcPts val="0"/>
                        </a:spcAft>
                      </a:pPr>
                      <a:r>
                        <a:rPr lang="en-US" sz="3200">
                          <a:effectLst/>
                          <a:latin typeface="Calibri"/>
                        </a:rPr>
                        <a:t>Customer Service</a:t>
                      </a:r>
                    </a:p>
                  </a:txBody>
                  <a:tcPr marL="68580" marR="68580" marT="0" marB="0"/>
                </a:tc>
                <a:extLst>
                  <a:ext uri="{0D108BD9-81ED-4DB2-BD59-A6C34878D82A}">
                    <a16:rowId xmlns:a16="http://schemas.microsoft.com/office/drawing/2014/main" xmlns="" val="2480298575"/>
                  </a:ext>
                </a:extLst>
              </a:tr>
              <a:tr h="1907707">
                <a:tc>
                  <a:txBody>
                    <a:bodyPr/>
                    <a:lstStyle/>
                    <a:p>
                      <a:pPr>
                        <a:spcAft>
                          <a:spcPts val="0"/>
                        </a:spcAft>
                      </a:pPr>
                      <a:r>
                        <a:rPr lang="en-US" sz="3200">
                          <a:effectLst/>
                          <a:latin typeface="Calibri"/>
                        </a:rPr>
                        <a:t>Ruth Ann</a:t>
                      </a:r>
                    </a:p>
                  </a:txBody>
                  <a:tcPr marL="68580" marR="68580" marT="0" marB="0"/>
                </a:tc>
                <a:tc>
                  <a:txBody>
                    <a:bodyPr/>
                    <a:lstStyle/>
                    <a:p>
                      <a:pPr>
                        <a:spcAft>
                          <a:spcPts val="0"/>
                        </a:spcAft>
                      </a:pPr>
                      <a:r>
                        <a:rPr lang="en-US" sz="3200">
                          <a:effectLst/>
                          <a:latin typeface="Calibri"/>
                        </a:rPr>
                        <a:t>Customer Service</a:t>
                      </a:r>
                    </a:p>
                  </a:txBody>
                  <a:tcPr marL="68580" marR="68580" marT="0" marB="0"/>
                </a:tc>
                <a:tc>
                  <a:txBody>
                    <a:bodyPr/>
                    <a:lstStyle/>
                    <a:p>
                      <a:pPr>
                        <a:spcAft>
                          <a:spcPts val="0"/>
                        </a:spcAft>
                      </a:pPr>
                      <a:r>
                        <a:rPr lang="en-US" sz="3200">
                          <a:effectLst/>
                          <a:latin typeface="Calibri"/>
                        </a:rPr>
                        <a:t>ECC Letters, Homeowner Books,</a:t>
                      </a:r>
                      <a:r>
                        <a:rPr lang="en-US" sz="3200">
                          <a:latin typeface="Calibri"/>
                        </a:rPr>
                        <a:t> </a:t>
                      </a:r>
                      <a:endParaRPr lang="en-US" sz="3200">
                        <a:effectLst/>
                        <a:latin typeface="Calibri"/>
                      </a:endParaRPr>
                    </a:p>
                  </a:txBody>
                  <a:tcPr marL="68580" marR="68580" marT="0" marB="0"/>
                </a:tc>
                <a:extLst>
                  <a:ext uri="{0D108BD9-81ED-4DB2-BD59-A6C34878D82A}">
                    <a16:rowId xmlns:a16="http://schemas.microsoft.com/office/drawing/2014/main" xmlns="" val="547141517"/>
                  </a:ext>
                </a:extLst>
              </a:tr>
              <a:tr h="1280511">
                <a:tc>
                  <a:txBody>
                    <a:bodyPr/>
                    <a:lstStyle/>
                    <a:p>
                      <a:pPr>
                        <a:spcAft>
                          <a:spcPts val="0"/>
                        </a:spcAft>
                      </a:pPr>
                      <a:r>
                        <a:rPr lang="en-US" sz="3200">
                          <a:effectLst/>
                          <a:latin typeface="Calibri"/>
                        </a:rPr>
                        <a:t>Judy</a:t>
                      </a:r>
                    </a:p>
                  </a:txBody>
                  <a:tcPr marL="68580" marR="68580" marT="0" marB="0"/>
                </a:tc>
                <a:tc>
                  <a:txBody>
                    <a:bodyPr/>
                    <a:lstStyle/>
                    <a:p>
                      <a:pPr>
                        <a:spcAft>
                          <a:spcPts val="0"/>
                        </a:spcAft>
                      </a:pPr>
                      <a:r>
                        <a:rPr lang="en-US" sz="3200">
                          <a:effectLst/>
                          <a:latin typeface="Calibri"/>
                        </a:rPr>
                        <a:t>Customer Service</a:t>
                      </a:r>
                    </a:p>
                  </a:txBody>
                  <a:tcPr marL="68580" marR="68580" marT="0" marB="0"/>
                </a:tc>
                <a:tc>
                  <a:txBody>
                    <a:bodyPr/>
                    <a:lstStyle/>
                    <a:p>
                      <a:pPr>
                        <a:spcAft>
                          <a:spcPts val="0"/>
                        </a:spcAft>
                      </a:pPr>
                      <a:r>
                        <a:rPr lang="en-US" sz="3200">
                          <a:effectLst/>
                          <a:latin typeface="Calibri"/>
                        </a:rPr>
                        <a:t>Back-up Jenny with Financials</a:t>
                      </a:r>
                    </a:p>
                  </a:txBody>
                  <a:tcPr marL="68580" marR="68580" marT="0" marB="0"/>
                </a:tc>
                <a:extLst>
                  <a:ext uri="{0D108BD9-81ED-4DB2-BD59-A6C34878D82A}">
                    <a16:rowId xmlns:a16="http://schemas.microsoft.com/office/drawing/2014/main" xmlns="" val="285816664"/>
                  </a:ext>
                </a:extLst>
              </a:tr>
            </a:tbl>
          </a:graphicData>
        </a:graphic>
      </p:graphicFrame>
    </p:spTree>
    <p:extLst>
      <p:ext uri="{BB962C8B-B14F-4D97-AF65-F5344CB8AC3E}">
        <p14:creationId xmlns:p14="http://schemas.microsoft.com/office/powerpoint/2010/main" val="2419630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a:t>ECC</a:t>
            </a:r>
          </a:p>
        </p:txBody>
      </p:sp>
      <p:sp>
        <p:nvSpPr>
          <p:cNvPr id="5" name="Subtitle 4"/>
          <p:cNvSpPr>
            <a:spLocks noGrp="1"/>
          </p:cNvSpPr>
          <p:nvPr>
            <p:ph type="subTitle" idx="1"/>
          </p:nvPr>
        </p:nvSpPr>
        <p:spPr/>
        <p:txBody>
          <a:bodyPr/>
          <a:lstStyle/>
          <a:p>
            <a:r>
              <a:rPr lang="en-CA" sz="2800" dirty="0"/>
              <a:t>PAUL DYSON</a:t>
            </a:r>
          </a:p>
        </p:txBody>
      </p:sp>
    </p:spTree>
    <p:extLst>
      <p:ext uri="{BB962C8B-B14F-4D97-AF65-F5344CB8AC3E}">
        <p14:creationId xmlns:p14="http://schemas.microsoft.com/office/powerpoint/2010/main" val="6002880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65118"/>
            <a:ext cx="10515600" cy="4711845"/>
          </a:xfrm>
        </p:spPr>
        <p:txBody>
          <a:bodyPr/>
          <a:lstStyle/>
          <a:p>
            <a:r>
              <a:rPr lang="en-CA" dirty="0" smtClean="0"/>
              <a:t>2019 GOAL – Maintain property values</a:t>
            </a:r>
          </a:p>
          <a:p>
            <a:r>
              <a:rPr lang="en-CA" dirty="0" smtClean="0"/>
              <a:t>In 2018, increased support from homeowners in maintaining their properties</a:t>
            </a:r>
          </a:p>
          <a:p>
            <a:r>
              <a:rPr lang="en-CA" dirty="0" smtClean="0"/>
              <a:t>Use Property Tip Sheets to report infractions.  ECC will investigate.</a:t>
            </a:r>
          </a:p>
          <a:p>
            <a:r>
              <a:rPr lang="en-CA" dirty="0" smtClean="0"/>
              <a:t>Keep ECC and your neighbors happy:</a:t>
            </a:r>
          </a:p>
          <a:p>
            <a:pPr lvl="1"/>
            <a:r>
              <a:rPr lang="en-CA" dirty="0" smtClean="0"/>
              <a:t>Cut your lawns</a:t>
            </a:r>
          </a:p>
          <a:p>
            <a:pPr lvl="1"/>
            <a:r>
              <a:rPr lang="en-CA" dirty="0" smtClean="0"/>
              <a:t>Clear your swales</a:t>
            </a:r>
          </a:p>
          <a:p>
            <a:pPr lvl="1"/>
            <a:r>
              <a:rPr lang="en-CA" dirty="0" smtClean="0"/>
              <a:t>Remove mold from your homes</a:t>
            </a:r>
            <a:endParaRPr lang="en-CA" dirty="0"/>
          </a:p>
        </p:txBody>
      </p:sp>
      <p:sp>
        <p:nvSpPr>
          <p:cNvPr id="3" name="Date Placeholder 2"/>
          <p:cNvSpPr>
            <a:spLocks noGrp="1"/>
          </p:cNvSpPr>
          <p:nvPr>
            <p:ph type="dt" sz="half" idx="10"/>
          </p:nvPr>
        </p:nvSpPr>
        <p:spPr/>
        <p:txBody>
          <a:bodyPr/>
          <a:lstStyle/>
          <a:p>
            <a:pPr>
              <a:defRPr/>
            </a:pPr>
            <a:r>
              <a:rPr lang="en-US" dirty="0" smtClean="0"/>
              <a:t>3/13/2019</a:t>
            </a:r>
            <a:endParaRPr lang="en-CA" dirty="0"/>
          </a:p>
        </p:txBody>
      </p:sp>
      <p:sp>
        <p:nvSpPr>
          <p:cNvPr id="4" name="Slide Number Placeholder 3"/>
          <p:cNvSpPr>
            <a:spLocks noGrp="1"/>
          </p:cNvSpPr>
          <p:nvPr>
            <p:ph type="sldNum" sz="quarter" idx="12"/>
          </p:nvPr>
        </p:nvSpPr>
        <p:spPr/>
        <p:txBody>
          <a:bodyPr/>
          <a:lstStyle/>
          <a:p>
            <a:pPr>
              <a:defRPr/>
            </a:pPr>
            <a:fld id="{BE59A168-8677-43ED-9E6B-72E0B2400B41}" type="slidenum">
              <a:rPr lang="en-CA" smtClean="0"/>
              <a:pPr>
                <a:defRPr/>
              </a:pPr>
              <a:t>25</a:t>
            </a:fld>
            <a:endParaRPr lang="en-CA"/>
          </a:p>
        </p:txBody>
      </p:sp>
      <p:sp>
        <p:nvSpPr>
          <p:cNvPr id="5" name="Title 4"/>
          <p:cNvSpPr>
            <a:spLocks noGrp="1"/>
          </p:cNvSpPr>
          <p:nvPr>
            <p:ph type="title"/>
          </p:nvPr>
        </p:nvSpPr>
        <p:spPr/>
        <p:txBody>
          <a:bodyPr/>
          <a:lstStyle/>
          <a:p>
            <a:pPr algn="ctr"/>
            <a:r>
              <a:rPr lang="en-CA" dirty="0" smtClean="0"/>
              <a:t>ENVIRONMENTAL CONTRLOL</a:t>
            </a:r>
            <a:endParaRPr lang="en-CA" dirty="0"/>
          </a:p>
        </p:txBody>
      </p:sp>
    </p:spTree>
    <p:extLst>
      <p:ext uri="{BB962C8B-B14F-4D97-AF65-F5344CB8AC3E}">
        <p14:creationId xmlns:p14="http://schemas.microsoft.com/office/powerpoint/2010/main" val="2800112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dirty="0" smtClean="0"/>
              <a:t>Bi-weekly inspections of all Jockey Club homes</a:t>
            </a:r>
          </a:p>
          <a:p>
            <a:r>
              <a:rPr lang="en-CA" dirty="0" smtClean="0"/>
              <a:t>First Violation Letter – 462 sent</a:t>
            </a:r>
          </a:p>
          <a:p>
            <a:r>
              <a:rPr lang="en-CA" dirty="0" smtClean="0"/>
              <a:t>Second Violation Letter – 100 sent</a:t>
            </a:r>
          </a:p>
          <a:p>
            <a:r>
              <a:rPr lang="en-CA" dirty="0" smtClean="0"/>
              <a:t>Third Violation Letter – 25 sent</a:t>
            </a:r>
          </a:p>
          <a:p>
            <a:r>
              <a:rPr lang="en-CA" dirty="0" smtClean="0"/>
              <a:t>98% Compliance after third letter</a:t>
            </a:r>
          </a:p>
          <a:p>
            <a:r>
              <a:rPr lang="en-CA" dirty="0" smtClean="0"/>
              <a:t>Referrals to Board for Fining – 8</a:t>
            </a:r>
          </a:p>
          <a:p>
            <a:r>
              <a:rPr lang="en-CA" dirty="0" smtClean="0"/>
              <a:t>Fined by Board/Supported by Fining Committee - 3</a:t>
            </a:r>
            <a:endParaRPr lang="en-CA" dirty="0"/>
          </a:p>
        </p:txBody>
      </p:sp>
      <p:sp>
        <p:nvSpPr>
          <p:cNvPr id="3" name="Date Placeholder 2"/>
          <p:cNvSpPr>
            <a:spLocks noGrp="1"/>
          </p:cNvSpPr>
          <p:nvPr>
            <p:ph type="dt" sz="half" idx="10"/>
          </p:nvPr>
        </p:nvSpPr>
        <p:spPr/>
        <p:txBody>
          <a:bodyPr/>
          <a:lstStyle/>
          <a:p>
            <a:pPr>
              <a:defRPr/>
            </a:pPr>
            <a:r>
              <a:rPr lang="en-US" dirty="0" smtClean="0"/>
              <a:t>3/13/2019</a:t>
            </a:r>
            <a:endParaRPr lang="en-CA" dirty="0"/>
          </a:p>
        </p:txBody>
      </p:sp>
      <p:sp>
        <p:nvSpPr>
          <p:cNvPr id="4" name="Slide Number Placeholder 3"/>
          <p:cNvSpPr>
            <a:spLocks noGrp="1"/>
          </p:cNvSpPr>
          <p:nvPr>
            <p:ph type="sldNum" sz="quarter" idx="12"/>
          </p:nvPr>
        </p:nvSpPr>
        <p:spPr/>
        <p:txBody>
          <a:bodyPr/>
          <a:lstStyle/>
          <a:p>
            <a:pPr>
              <a:defRPr/>
            </a:pPr>
            <a:fld id="{BE59A168-8677-43ED-9E6B-72E0B2400B41}" type="slidenum">
              <a:rPr lang="en-CA" smtClean="0"/>
              <a:pPr>
                <a:defRPr/>
              </a:pPr>
              <a:t>26</a:t>
            </a:fld>
            <a:endParaRPr lang="en-CA"/>
          </a:p>
        </p:txBody>
      </p:sp>
      <p:sp>
        <p:nvSpPr>
          <p:cNvPr id="5" name="Title 4"/>
          <p:cNvSpPr>
            <a:spLocks noGrp="1"/>
          </p:cNvSpPr>
          <p:nvPr>
            <p:ph type="title"/>
          </p:nvPr>
        </p:nvSpPr>
        <p:spPr/>
        <p:txBody>
          <a:bodyPr/>
          <a:lstStyle/>
          <a:p>
            <a:pPr algn="ctr"/>
            <a:r>
              <a:rPr lang="en-CA" dirty="0" smtClean="0"/>
              <a:t>ECC ACHIEVEMENTS - 2018</a:t>
            </a:r>
            <a:endParaRPr lang="en-CA" dirty="0"/>
          </a:p>
        </p:txBody>
      </p:sp>
    </p:spTree>
    <p:extLst>
      <p:ext uri="{BB962C8B-B14F-4D97-AF65-F5344CB8AC3E}">
        <p14:creationId xmlns:p14="http://schemas.microsoft.com/office/powerpoint/2010/main" val="16287066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CA" dirty="0"/>
              <a:t>MAINTENANCE</a:t>
            </a:r>
          </a:p>
        </p:txBody>
      </p:sp>
      <p:sp>
        <p:nvSpPr>
          <p:cNvPr id="7" name="Subtitle 6"/>
          <p:cNvSpPr>
            <a:spLocks noGrp="1"/>
          </p:cNvSpPr>
          <p:nvPr>
            <p:ph type="subTitle" idx="1"/>
          </p:nvPr>
        </p:nvSpPr>
        <p:spPr/>
        <p:txBody>
          <a:bodyPr/>
          <a:lstStyle/>
          <a:p>
            <a:r>
              <a:rPr lang="en-CA" sz="2800" dirty="0"/>
              <a:t>BILL </a:t>
            </a:r>
            <a:r>
              <a:rPr lang="en-CA" sz="2800" dirty="0" smtClean="0"/>
              <a:t>SEAVER</a:t>
            </a:r>
            <a:endParaRPr lang="en-CA" sz="2800" dirty="0"/>
          </a:p>
        </p:txBody>
      </p:sp>
      <p:sp>
        <p:nvSpPr>
          <p:cNvPr id="4" name="Slide Number Placeholder 3"/>
          <p:cNvSpPr>
            <a:spLocks noGrp="1"/>
          </p:cNvSpPr>
          <p:nvPr>
            <p:ph type="sldNum" sz="quarter" idx="12"/>
          </p:nvPr>
        </p:nvSpPr>
        <p:spPr/>
        <p:txBody>
          <a:bodyPr/>
          <a:lstStyle/>
          <a:p>
            <a:pPr>
              <a:defRPr/>
            </a:pPr>
            <a:fld id="{BE59A168-8677-43ED-9E6B-72E0B2400B41}" type="slidenum">
              <a:rPr lang="en-CA" smtClean="0"/>
              <a:pPr>
                <a:defRPr/>
              </a:pPr>
              <a:t>27</a:t>
            </a:fld>
            <a:endParaRPr lang="en-CA"/>
          </a:p>
        </p:txBody>
      </p:sp>
    </p:spTree>
    <p:extLst>
      <p:ext uri="{BB962C8B-B14F-4D97-AF65-F5344CB8AC3E}">
        <p14:creationId xmlns:p14="http://schemas.microsoft.com/office/powerpoint/2010/main" val="3976353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sz="3200" dirty="0" smtClean="0"/>
              <a:t>REPAIR</a:t>
            </a:r>
          </a:p>
          <a:p>
            <a:endParaRPr lang="en-CA" sz="3200" dirty="0" smtClean="0"/>
          </a:p>
          <a:p>
            <a:r>
              <a:rPr lang="en-CA" sz="3200" dirty="0" smtClean="0"/>
              <a:t>REPLACEMENT</a:t>
            </a:r>
          </a:p>
          <a:p>
            <a:endParaRPr lang="en-CA" sz="3200" dirty="0" smtClean="0"/>
          </a:p>
          <a:p>
            <a:r>
              <a:rPr lang="en-CA" sz="3200" dirty="0" smtClean="0"/>
              <a:t>CLEANING</a:t>
            </a:r>
          </a:p>
          <a:p>
            <a:endParaRPr lang="en-CA" sz="3200" dirty="0" smtClean="0"/>
          </a:p>
          <a:p>
            <a:r>
              <a:rPr lang="en-CA" sz="3200" dirty="0" smtClean="0"/>
              <a:t>NEW PURCHASES/ADDITIONS</a:t>
            </a:r>
            <a:endParaRPr lang="en-CA" sz="3200" dirty="0"/>
          </a:p>
        </p:txBody>
      </p:sp>
      <p:sp>
        <p:nvSpPr>
          <p:cNvPr id="3" name="Date Placeholder 2"/>
          <p:cNvSpPr>
            <a:spLocks noGrp="1"/>
          </p:cNvSpPr>
          <p:nvPr>
            <p:ph type="dt" sz="half" idx="10"/>
          </p:nvPr>
        </p:nvSpPr>
        <p:spPr/>
        <p:txBody>
          <a:bodyPr/>
          <a:lstStyle/>
          <a:p>
            <a:pPr>
              <a:defRPr/>
            </a:pPr>
            <a:r>
              <a:rPr lang="en-US" dirty="0" smtClean="0"/>
              <a:t>3/13/2019</a:t>
            </a:r>
            <a:endParaRPr lang="en-CA" dirty="0"/>
          </a:p>
        </p:txBody>
      </p:sp>
      <p:sp>
        <p:nvSpPr>
          <p:cNvPr id="4" name="Slide Number Placeholder 3"/>
          <p:cNvSpPr>
            <a:spLocks noGrp="1"/>
          </p:cNvSpPr>
          <p:nvPr>
            <p:ph type="sldNum" sz="quarter" idx="12"/>
          </p:nvPr>
        </p:nvSpPr>
        <p:spPr/>
        <p:txBody>
          <a:bodyPr/>
          <a:lstStyle/>
          <a:p>
            <a:pPr>
              <a:defRPr/>
            </a:pPr>
            <a:fld id="{BE59A168-8677-43ED-9E6B-72E0B2400B41}" type="slidenum">
              <a:rPr lang="en-CA" smtClean="0"/>
              <a:pPr>
                <a:defRPr/>
              </a:pPr>
              <a:t>28</a:t>
            </a:fld>
            <a:endParaRPr lang="en-CA"/>
          </a:p>
        </p:txBody>
      </p:sp>
      <p:sp>
        <p:nvSpPr>
          <p:cNvPr id="5" name="Title 4"/>
          <p:cNvSpPr>
            <a:spLocks noGrp="1"/>
          </p:cNvSpPr>
          <p:nvPr>
            <p:ph type="title"/>
          </p:nvPr>
        </p:nvSpPr>
        <p:spPr/>
        <p:txBody>
          <a:bodyPr/>
          <a:lstStyle/>
          <a:p>
            <a:pPr algn="ctr"/>
            <a:r>
              <a:rPr lang="en-CA" dirty="0" smtClean="0"/>
              <a:t>MAINTENANCE PROJECTS 2018</a:t>
            </a:r>
            <a:endParaRPr lang="en-CA" dirty="0"/>
          </a:p>
        </p:txBody>
      </p:sp>
    </p:spTree>
    <p:extLst>
      <p:ext uri="{BB962C8B-B14F-4D97-AF65-F5344CB8AC3E}">
        <p14:creationId xmlns:p14="http://schemas.microsoft.com/office/powerpoint/2010/main" val="2693441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CA" dirty="0" smtClean="0"/>
              <a:t>CITY LIAISON</a:t>
            </a:r>
            <a:endParaRPr lang="en-CA" dirty="0"/>
          </a:p>
        </p:txBody>
      </p:sp>
      <p:sp>
        <p:nvSpPr>
          <p:cNvPr id="7" name="Subtitle 6"/>
          <p:cNvSpPr>
            <a:spLocks noGrp="1"/>
          </p:cNvSpPr>
          <p:nvPr>
            <p:ph type="subTitle" idx="1"/>
          </p:nvPr>
        </p:nvSpPr>
        <p:spPr/>
        <p:txBody>
          <a:bodyPr/>
          <a:lstStyle/>
          <a:p>
            <a:r>
              <a:rPr lang="en-CA" sz="2800" dirty="0" smtClean="0"/>
              <a:t>BILL IIAMS</a:t>
            </a:r>
            <a:endParaRPr lang="en-CA" sz="2800" dirty="0"/>
          </a:p>
        </p:txBody>
      </p:sp>
      <p:sp>
        <p:nvSpPr>
          <p:cNvPr id="4" name="Slide Number Placeholder 3"/>
          <p:cNvSpPr>
            <a:spLocks noGrp="1"/>
          </p:cNvSpPr>
          <p:nvPr>
            <p:ph type="sldNum" sz="quarter" idx="12"/>
          </p:nvPr>
        </p:nvSpPr>
        <p:spPr/>
        <p:txBody>
          <a:bodyPr/>
          <a:lstStyle/>
          <a:p>
            <a:pPr>
              <a:defRPr/>
            </a:pPr>
            <a:fld id="{BE59A168-8677-43ED-9E6B-72E0B2400B41}" type="slidenum">
              <a:rPr lang="en-CA" smtClean="0"/>
              <a:pPr>
                <a:defRPr/>
              </a:pPr>
              <a:t>29</a:t>
            </a:fld>
            <a:endParaRPr lang="en-CA"/>
          </a:p>
        </p:txBody>
      </p:sp>
    </p:spTree>
    <p:extLst>
      <p:ext uri="{BB962C8B-B14F-4D97-AF65-F5344CB8AC3E}">
        <p14:creationId xmlns:p14="http://schemas.microsoft.com/office/powerpoint/2010/main" val="1241951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8199" y="1395662"/>
            <a:ext cx="10663989" cy="4960687"/>
          </a:xfrm>
        </p:spPr>
        <p:txBody>
          <a:bodyPr/>
          <a:lstStyle/>
          <a:p>
            <a:r>
              <a:rPr lang="en-CA" sz="2400" dirty="0"/>
              <a:t>Florida Statutes (FS) 720.306 - number of candidates is equal to </a:t>
            </a:r>
            <a:r>
              <a:rPr lang="en-CA" sz="2400" dirty="0" smtClean="0"/>
              <a:t>or less than the </a:t>
            </a:r>
            <a:r>
              <a:rPr lang="en-CA" sz="2400" dirty="0"/>
              <a:t>number of vacancies, all candidates are hereby acclaimed to the Board of Directors.  NO ELECTION</a:t>
            </a:r>
          </a:p>
          <a:p>
            <a:r>
              <a:rPr lang="en-CA" sz="2400" dirty="0"/>
              <a:t>FS 720.306 9(c) – Elections. A board member appointed or elected under this section is appointed for the unexpired term of the seat being filled.  </a:t>
            </a:r>
          </a:p>
          <a:p>
            <a:r>
              <a:rPr lang="en-CA" sz="2400" dirty="0"/>
              <a:t>Allows assignment of term lengths IAW </a:t>
            </a:r>
            <a:r>
              <a:rPr lang="en-CA" sz="2400" dirty="0" smtClean="0"/>
              <a:t>Bylaws - Art </a:t>
            </a:r>
            <a:r>
              <a:rPr lang="en-CA" sz="2400" dirty="0"/>
              <a:t>VII Sect 1.</a:t>
            </a:r>
          </a:p>
          <a:p>
            <a:r>
              <a:rPr lang="en-CA" sz="2400" dirty="0"/>
              <a:t>  Directors </a:t>
            </a:r>
            <a:r>
              <a:rPr lang="en-CA" sz="2400" dirty="0" smtClean="0"/>
              <a:t>acclaimed:</a:t>
            </a:r>
          </a:p>
          <a:p>
            <a:pPr lvl="1"/>
            <a:r>
              <a:rPr lang="en-CA" sz="2000" dirty="0" smtClean="0"/>
              <a:t>Robert W </a:t>
            </a:r>
            <a:r>
              <a:rPr lang="en-CA" sz="2000" dirty="0" err="1" smtClean="0"/>
              <a:t>Iiams</a:t>
            </a:r>
            <a:r>
              <a:rPr lang="en-CA" sz="2000" dirty="0" smtClean="0"/>
              <a:t> (3 </a:t>
            </a:r>
            <a:r>
              <a:rPr lang="en-CA" sz="2000" dirty="0" err="1" smtClean="0"/>
              <a:t>yrs</a:t>
            </a:r>
            <a:r>
              <a:rPr lang="en-CA" sz="2000" dirty="0" smtClean="0"/>
              <a:t>)</a:t>
            </a:r>
          </a:p>
          <a:p>
            <a:pPr lvl="1"/>
            <a:r>
              <a:rPr lang="en-CA" sz="2000" dirty="0" smtClean="0"/>
              <a:t>David Casarsa (3 </a:t>
            </a:r>
            <a:r>
              <a:rPr lang="en-CA" sz="2000" dirty="0" err="1" smtClean="0"/>
              <a:t>yrs</a:t>
            </a:r>
            <a:r>
              <a:rPr lang="en-CA" sz="2000" dirty="0" smtClean="0"/>
              <a:t>)</a:t>
            </a:r>
          </a:p>
          <a:p>
            <a:r>
              <a:rPr lang="en-CA" sz="2400" dirty="0" smtClean="0"/>
              <a:t>Two Board Vacancies – call for nominations from the floor</a:t>
            </a:r>
          </a:p>
          <a:p>
            <a:pPr lvl="1"/>
            <a:r>
              <a:rPr lang="en-CA" sz="2000" dirty="0" smtClean="0"/>
              <a:t>Vacancy 1 – 3yrs</a:t>
            </a:r>
          </a:p>
          <a:p>
            <a:pPr lvl="1"/>
            <a:r>
              <a:rPr lang="en-CA" sz="2000" dirty="0" smtClean="0"/>
              <a:t>Vacancy 2 – 1 </a:t>
            </a:r>
            <a:r>
              <a:rPr lang="en-CA" sz="2000" dirty="0" err="1" smtClean="0"/>
              <a:t>yr</a:t>
            </a:r>
            <a:endParaRPr lang="en-CA" sz="2000" dirty="0" smtClean="0"/>
          </a:p>
        </p:txBody>
      </p:sp>
      <p:sp>
        <p:nvSpPr>
          <p:cNvPr id="4" name="Slide Number Placeholder 3"/>
          <p:cNvSpPr>
            <a:spLocks noGrp="1"/>
          </p:cNvSpPr>
          <p:nvPr>
            <p:ph type="sldNum" sz="quarter" idx="12"/>
          </p:nvPr>
        </p:nvSpPr>
        <p:spPr/>
        <p:txBody>
          <a:bodyPr/>
          <a:lstStyle/>
          <a:p>
            <a:pPr>
              <a:defRPr/>
            </a:pPr>
            <a:fld id="{EE349625-2352-46FA-AAEF-A4D8FFAAFBAE}" type="slidenum">
              <a:rPr lang="en-CA" smtClean="0"/>
              <a:pPr>
                <a:defRPr/>
              </a:pPr>
              <a:t>3</a:t>
            </a:fld>
            <a:endParaRPr lang="en-CA"/>
          </a:p>
        </p:txBody>
      </p:sp>
      <p:sp>
        <p:nvSpPr>
          <p:cNvPr id="5" name="Title 4"/>
          <p:cNvSpPr>
            <a:spLocks noGrp="1"/>
          </p:cNvSpPr>
          <p:nvPr>
            <p:ph type="title"/>
          </p:nvPr>
        </p:nvSpPr>
        <p:spPr>
          <a:xfrm>
            <a:off x="734291" y="70098"/>
            <a:ext cx="10515600" cy="1325563"/>
          </a:xfrm>
        </p:spPr>
        <p:txBody>
          <a:bodyPr/>
          <a:lstStyle/>
          <a:p>
            <a:pPr algn="ctr"/>
            <a:r>
              <a:rPr lang="en-CA" sz="4800" dirty="0" smtClean="0"/>
              <a:t>ACCLAMATION </a:t>
            </a:r>
            <a:r>
              <a:rPr lang="en-CA" sz="4800" dirty="0"/>
              <a:t>OF BOA</a:t>
            </a:r>
            <a:r>
              <a:rPr lang="en-CA" dirty="0"/>
              <a:t>RD </a:t>
            </a:r>
          </a:p>
        </p:txBody>
      </p:sp>
    </p:spTree>
    <p:extLst>
      <p:ext uri="{BB962C8B-B14F-4D97-AF65-F5344CB8AC3E}">
        <p14:creationId xmlns:p14="http://schemas.microsoft.com/office/powerpoint/2010/main" val="37962233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0B37B2-E52D-48E7-AC9F-6E3F765C0D8C}"/>
              </a:ext>
            </a:extLst>
          </p:cNvPr>
          <p:cNvSpPr>
            <a:spLocks noGrp="1"/>
          </p:cNvSpPr>
          <p:nvPr>
            <p:ph type="ctrTitle"/>
          </p:nvPr>
        </p:nvSpPr>
        <p:spPr>
          <a:xfrm>
            <a:off x="805542" y="510419"/>
            <a:ext cx="6683203" cy="1646302"/>
          </a:xfrm>
        </p:spPr>
        <p:txBody>
          <a:bodyPr/>
          <a:lstStyle/>
          <a:p>
            <a:r>
              <a:rPr lang="en-US" sz="9600" b="1" dirty="0">
                <a:latin typeface="Calibri" panose="020F0502020204030204" pitchFamily="34" charset="0"/>
                <a:cs typeface="Calibri" panose="020F0502020204030204" pitchFamily="34" charset="0"/>
              </a:rPr>
              <a:t>Recreation</a:t>
            </a:r>
          </a:p>
        </p:txBody>
      </p:sp>
      <p:sp>
        <p:nvSpPr>
          <p:cNvPr id="3" name="Subtitle 2">
            <a:extLst>
              <a:ext uri="{FF2B5EF4-FFF2-40B4-BE49-F238E27FC236}">
                <a16:creationId xmlns:a16="http://schemas.microsoft.com/office/drawing/2014/main" xmlns="" id="{FEB44A84-5DEC-40FB-9A4F-AAA55D687C3C}"/>
              </a:ext>
            </a:extLst>
          </p:cNvPr>
          <p:cNvSpPr>
            <a:spLocks noGrp="1"/>
          </p:cNvSpPr>
          <p:nvPr>
            <p:ph type="subTitle" idx="1"/>
          </p:nvPr>
        </p:nvSpPr>
        <p:spPr>
          <a:xfrm>
            <a:off x="1507067" y="3289832"/>
            <a:ext cx="7766936" cy="1098246"/>
          </a:xfrm>
        </p:spPr>
        <p:txBody>
          <a:bodyPr>
            <a:noAutofit/>
          </a:bodyPr>
          <a:lstStyle/>
          <a:p>
            <a:r>
              <a:rPr lang="en-US" sz="6600" dirty="0">
                <a:solidFill>
                  <a:schemeClr val="accent2">
                    <a:lumMod val="50000"/>
                  </a:schemeClr>
                </a:solidFill>
                <a:latin typeface="Calibri" panose="020F0502020204030204" pitchFamily="34" charset="0"/>
                <a:cs typeface="Calibri" panose="020F0502020204030204" pitchFamily="34" charset="0"/>
              </a:rPr>
              <a:t>We love to gather with our neighbors!</a:t>
            </a:r>
          </a:p>
        </p:txBody>
      </p:sp>
    </p:spTree>
    <p:extLst>
      <p:ext uri="{BB962C8B-B14F-4D97-AF65-F5344CB8AC3E}">
        <p14:creationId xmlns:p14="http://schemas.microsoft.com/office/powerpoint/2010/main" val="1968779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4053E50-AAB9-48AA-B64F-A5E854E82200}"/>
              </a:ext>
            </a:extLst>
          </p:cNvPr>
          <p:cNvSpPr txBox="1"/>
          <p:nvPr/>
        </p:nvSpPr>
        <p:spPr>
          <a:xfrm>
            <a:off x="5243442" y="688622"/>
            <a:ext cx="550046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srgbClr val="E76618">
                    <a:lumMod val="50000"/>
                  </a:srgbClr>
                </a:solidFill>
                <a:cs typeface="Calibri" panose="020F0502020204030204" pitchFamily="34" charset="0"/>
              </a:rPr>
              <a:t>Hurricane Awareness</a:t>
            </a:r>
          </a:p>
        </p:txBody>
      </p:sp>
      <p:sp>
        <p:nvSpPr>
          <p:cNvPr id="5" name="TextBox 4"/>
          <p:cNvSpPr txBox="1"/>
          <p:nvPr/>
        </p:nvSpPr>
        <p:spPr>
          <a:xfrm>
            <a:off x="4218709" y="3023755"/>
            <a:ext cx="3126240" cy="369332"/>
          </a:xfrm>
          <a:prstGeom prst="rect">
            <a:avLst/>
          </a:prstGeom>
          <a:noFill/>
        </p:spPr>
        <p:txBody>
          <a:bodyPr wrap="none" rtlCol="0">
            <a:spAutoFit/>
          </a:bodyPr>
          <a:lstStyle/>
          <a:p>
            <a:r>
              <a:rPr lang="en-CA" dirty="0" smtClean="0"/>
              <a:t>Photos removed due to file size</a:t>
            </a:r>
            <a:endParaRPr lang="en-CA" dirty="0"/>
          </a:p>
        </p:txBody>
      </p:sp>
    </p:spTree>
    <p:extLst>
      <p:ext uri="{BB962C8B-B14F-4D97-AF65-F5344CB8AC3E}">
        <p14:creationId xmlns:p14="http://schemas.microsoft.com/office/powerpoint/2010/main" val="4285297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D7A60E-4322-4CA3-B723-9A8CACB229E6}"/>
              </a:ext>
            </a:extLst>
          </p:cNvPr>
          <p:cNvSpPr txBox="1"/>
          <p:nvPr/>
        </p:nvSpPr>
        <p:spPr>
          <a:xfrm>
            <a:off x="801858" y="590843"/>
            <a:ext cx="3502856" cy="707886"/>
          </a:xfrm>
          <a:prstGeom prst="rect">
            <a:avLst/>
          </a:prstGeom>
          <a:noFill/>
        </p:spPr>
        <p:txBody>
          <a:bodyPr wrap="square" rtlCol="0">
            <a:spAutoFit/>
          </a:bodyPr>
          <a:lstStyle/>
          <a:p>
            <a:pPr defTabSz="457200" eaLnBrk="1" fontAlgn="auto" hangingPunct="1">
              <a:spcBef>
                <a:spcPts val="0"/>
              </a:spcBef>
              <a:spcAft>
                <a:spcPts val="0"/>
              </a:spcAft>
            </a:pPr>
            <a:r>
              <a:rPr lang="en-US" sz="4000" dirty="0">
                <a:solidFill>
                  <a:srgbClr val="90C226">
                    <a:lumMod val="50000"/>
                  </a:srgbClr>
                </a:solidFill>
                <a:cs typeface="Calibri" panose="020F0502020204030204" pitchFamily="34" charset="0"/>
              </a:rPr>
              <a:t>Trunk or Treat</a:t>
            </a:r>
          </a:p>
        </p:txBody>
      </p:sp>
      <p:sp>
        <p:nvSpPr>
          <p:cNvPr id="5" name="TextBox 4"/>
          <p:cNvSpPr txBox="1"/>
          <p:nvPr/>
        </p:nvSpPr>
        <p:spPr>
          <a:xfrm>
            <a:off x="4218709" y="3023755"/>
            <a:ext cx="3126240" cy="369332"/>
          </a:xfrm>
          <a:prstGeom prst="rect">
            <a:avLst/>
          </a:prstGeom>
          <a:noFill/>
        </p:spPr>
        <p:txBody>
          <a:bodyPr wrap="none" rtlCol="0">
            <a:spAutoFit/>
          </a:bodyPr>
          <a:lstStyle/>
          <a:p>
            <a:r>
              <a:rPr lang="en-CA" dirty="0" smtClean="0"/>
              <a:t>Photos removed due to file size</a:t>
            </a:r>
            <a:endParaRPr lang="en-CA" dirty="0"/>
          </a:p>
        </p:txBody>
      </p:sp>
    </p:spTree>
    <p:extLst>
      <p:ext uri="{BB962C8B-B14F-4D97-AF65-F5344CB8AC3E}">
        <p14:creationId xmlns:p14="http://schemas.microsoft.com/office/powerpoint/2010/main" val="3258618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AC1CE0-DDFD-4718-B728-23073CF4EF5C}"/>
              </a:ext>
            </a:extLst>
          </p:cNvPr>
          <p:cNvSpPr txBox="1"/>
          <p:nvPr/>
        </p:nvSpPr>
        <p:spPr>
          <a:xfrm>
            <a:off x="7399606" y="4586068"/>
            <a:ext cx="3080824" cy="1938992"/>
          </a:xfrm>
          <a:prstGeom prst="rect">
            <a:avLst/>
          </a:prstGeom>
          <a:noFill/>
        </p:spPr>
        <p:txBody>
          <a:bodyPr wrap="square" rtlCol="0">
            <a:spAutoFit/>
          </a:bodyPr>
          <a:lstStyle/>
          <a:p>
            <a:pPr defTabSz="457200" eaLnBrk="1" fontAlgn="auto" hangingPunct="1">
              <a:spcBef>
                <a:spcPts val="0"/>
              </a:spcBef>
              <a:spcAft>
                <a:spcPts val="0"/>
              </a:spcAft>
            </a:pPr>
            <a:r>
              <a:rPr lang="en-US" sz="4000" dirty="0">
                <a:solidFill>
                  <a:srgbClr val="C42F1A">
                    <a:lumMod val="75000"/>
                  </a:srgbClr>
                </a:solidFill>
                <a:cs typeface="Calibri" panose="020F0502020204030204" pitchFamily="34" charset="0"/>
              </a:rPr>
              <a:t>Annual Christmas Party</a:t>
            </a:r>
          </a:p>
        </p:txBody>
      </p:sp>
      <p:sp>
        <p:nvSpPr>
          <p:cNvPr id="5" name="TextBox 4"/>
          <p:cNvSpPr txBox="1"/>
          <p:nvPr/>
        </p:nvSpPr>
        <p:spPr>
          <a:xfrm>
            <a:off x="4218709" y="3023755"/>
            <a:ext cx="3126240" cy="369332"/>
          </a:xfrm>
          <a:prstGeom prst="rect">
            <a:avLst/>
          </a:prstGeom>
          <a:noFill/>
        </p:spPr>
        <p:txBody>
          <a:bodyPr wrap="none" rtlCol="0">
            <a:spAutoFit/>
          </a:bodyPr>
          <a:lstStyle/>
          <a:p>
            <a:r>
              <a:rPr lang="en-CA" dirty="0" smtClean="0"/>
              <a:t>Photos removed due to file size</a:t>
            </a:r>
            <a:endParaRPr lang="en-CA" dirty="0"/>
          </a:p>
        </p:txBody>
      </p:sp>
    </p:spTree>
    <p:extLst>
      <p:ext uri="{BB962C8B-B14F-4D97-AF65-F5344CB8AC3E}">
        <p14:creationId xmlns:p14="http://schemas.microsoft.com/office/powerpoint/2010/main" val="304363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74D4A7-3E52-4107-A1FD-2A22ECEF44CD}"/>
              </a:ext>
            </a:extLst>
          </p:cNvPr>
          <p:cNvSpPr txBox="1"/>
          <p:nvPr/>
        </p:nvSpPr>
        <p:spPr>
          <a:xfrm>
            <a:off x="6751189" y="1177483"/>
            <a:ext cx="3742006" cy="769441"/>
          </a:xfrm>
          <a:prstGeom prst="rect">
            <a:avLst/>
          </a:prstGeom>
          <a:noFill/>
        </p:spPr>
        <p:txBody>
          <a:bodyPr wrap="square" rtlCol="0">
            <a:spAutoFit/>
          </a:bodyPr>
          <a:lstStyle/>
          <a:p>
            <a:pPr defTabSz="457200" eaLnBrk="1" fontAlgn="auto" hangingPunct="1">
              <a:spcBef>
                <a:spcPts val="0"/>
              </a:spcBef>
              <a:spcAft>
                <a:spcPts val="0"/>
              </a:spcAft>
            </a:pPr>
            <a:r>
              <a:rPr lang="en-US" sz="4400" dirty="0">
                <a:solidFill>
                  <a:srgbClr val="90C226">
                    <a:lumMod val="75000"/>
                  </a:srgbClr>
                </a:solidFill>
                <a:cs typeface="Calibri" panose="020F0502020204030204" pitchFamily="34" charset="0"/>
              </a:rPr>
              <a:t>Hall Rentals</a:t>
            </a:r>
          </a:p>
        </p:txBody>
      </p:sp>
      <p:sp>
        <p:nvSpPr>
          <p:cNvPr id="5" name="TextBox 4"/>
          <p:cNvSpPr txBox="1"/>
          <p:nvPr/>
        </p:nvSpPr>
        <p:spPr>
          <a:xfrm>
            <a:off x="4218709" y="3023755"/>
            <a:ext cx="3126240" cy="369332"/>
          </a:xfrm>
          <a:prstGeom prst="rect">
            <a:avLst/>
          </a:prstGeom>
          <a:noFill/>
        </p:spPr>
        <p:txBody>
          <a:bodyPr wrap="none" rtlCol="0">
            <a:spAutoFit/>
          </a:bodyPr>
          <a:lstStyle/>
          <a:p>
            <a:r>
              <a:rPr lang="en-CA" dirty="0" smtClean="0"/>
              <a:t>Photos removed due to file size</a:t>
            </a:r>
            <a:endParaRPr lang="en-CA" dirty="0"/>
          </a:p>
        </p:txBody>
      </p:sp>
    </p:spTree>
    <p:extLst>
      <p:ext uri="{BB962C8B-B14F-4D97-AF65-F5344CB8AC3E}">
        <p14:creationId xmlns:p14="http://schemas.microsoft.com/office/powerpoint/2010/main" val="499791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D11E557-3DC1-47C3-89A9-924B6D77F8C2}"/>
              </a:ext>
            </a:extLst>
          </p:cNvPr>
          <p:cNvSpPr txBox="1"/>
          <p:nvPr/>
        </p:nvSpPr>
        <p:spPr>
          <a:xfrm>
            <a:off x="801858" y="618979"/>
            <a:ext cx="8890781" cy="6740307"/>
          </a:xfrm>
          <a:prstGeom prst="rect">
            <a:avLst/>
          </a:prstGeom>
          <a:noFill/>
        </p:spPr>
        <p:txBody>
          <a:bodyPr wrap="square" rtlCol="0">
            <a:spAutoFit/>
          </a:bodyPr>
          <a:lstStyle/>
          <a:p>
            <a:pPr defTabSz="457200" eaLnBrk="1" fontAlgn="auto" hangingPunct="1">
              <a:spcBef>
                <a:spcPts val="0"/>
              </a:spcBef>
              <a:spcAft>
                <a:spcPts val="0"/>
              </a:spcAft>
            </a:pPr>
            <a:r>
              <a:rPr lang="en-US" sz="7200" dirty="0">
                <a:solidFill>
                  <a:prstClr val="black"/>
                </a:solidFill>
                <a:cs typeface="Calibri" panose="020F0502020204030204" pitchFamily="34" charset="0"/>
              </a:rPr>
              <a:t>Won’t you join us?</a:t>
            </a:r>
          </a:p>
          <a:p>
            <a:pPr defTabSz="457200" eaLnBrk="1" fontAlgn="auto" hangingPunct="1">
              <a:spcBef>
                <a:spcPts val="0"/>
              </a:spcBef>
              <a:spcAft>
                <a:spcPts val="0"/>
              </a:spcAft>
            </a:pPr>
            <a:endParaRPr lang="en-US" sz="7200" dirty="0">
              <a:solidFill>
                <a:prstClr val="black"/>
              </a:solidFill>
              <a:cs typeface="Calibri" panose="020F0502020204030204" pitchFamily="34" charset="0"/>
            </a:endParaRPr>
          </a:p>
          <a:p>
            <a:pPr defTabSz="457200" eaLnBrk="1" fontAlgn="auto" hangingPunct="1">
              <a:spcBef>
                <a:spcPts val="0"/>
              </a:spcBef>
              <a:spcAft>
                <a:spcPts val="0"/>
              </a:spcAft>
            </a:pPr>
            <a:r>
              <a:rPr lang="en-US" sz="7200" dirty="0">
                <a:solidFill>
                  <a:prstClr val="black"/>
                </a:solidFill>
                <a:cs typeface="Calibri" panose="020F0502020204030204" pitchFamily="34" charset="0"/>
              </a:rPr>
              <a:t>Come out and be a part of the fun at the Jockey Club!</a:t>
            </a:r>
          </a:p>
          <a:p>
            <a:pPr defTabSz="457200" eaLnBrk="1" fontAlgn="auto" hangingPunct="1">
              <a:spcBef>
                <a:spcPts val="0"/>
              </a:spcBef>
              <a:spcAft>
                <a:spcPts val="0"/>
              </a:spcAft>
            </a:pPr>
            <a:endParaRPr lang="en-US" sz="7200" dirty="0">
              <a:solidFill>
                <a:prstClr val="black"/>
              </a:solidFill>
              <a:cs typeface="Calibri" panose="020F0502020204030204" pitchFamily="34" charset="0"/>
            </a:endParaRPr>
          </a:p>
        </p:txBody>
      </p:sp>
    </p:spTree>
    <p:extLst>
      <p:ext uri="{BB962C8B-B14F-4D97-AF65-F5344CB8AC3E}">
        <p14:creationId xmlns:p14="http://schemas.microsoft.com/office/powerpoint/2010/main" val="105688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WELCOMING</a:t>
            </a:r>
            <a:endParaRPr lang="en-CA" dirty="0"/>
          </a:p>
        </p:txBody>
      </p:sp>
      <p:sp>
        <p:nvSpPr>
          <p:cNvPr id="3" name="Subtitle 2"/>
          <p:cNvSpPr>
            <a:spLocks noGrp="1"/>
          </p:cNvSpPr>
          <p:nvPr>
            <p:ph type="subTitle" idx="1"/>
          </p:nvPr>
        </p:nvSpPr>
        <p:spPr/>
        <p:txBody>
          <a:bodyPr/>
          <a:lstStyle/>
          <a:p>
            <a:r>
              <a:rPr lang="en-CA" dirty="0" smtClean="0"/>
              <a:t>LISA MOORE</a:t>
            </a:r>
          </a:p>
          <a:p>
            <a:r>
              <a:rPr lang="en-CA" smtClean="0"/>
              <a:t>73 WELCOME PACKAGES DELIVERED TO NEW HOMEOWNERS</a:t>
            </a:r>
            <a:endParaRPr lang="en-CA" dirty="0"/>
          </a:p>
        </p:txBody>
      </p:sp>
      <p:sp>
        <p:nvSpPr>
          <p:cNvPr id="4" name="Slide Number Placeholder 3"/>
          <p:cNvSpPr>
            <a:spLocks noGrp="1"/>
          </p:cNvSpPr>
          <p:nvPr>
            <p:ph type="sldNum" sz="quarter" idx="12"/>
          </p:nvPr>
        </p:nvSpPr>
        <p:spPr/>
        <p:txBody>
          <a:bodyPr/>
          <a:lstStyle/>
          <a:p>
            <a:pPr>
              <a:defRPr/>
            </a:pPr>
            <a:fld id="{2C950992-E3F1-4425-B606-88128D4B1B37}" type="slidenum">
              <a:rPr lang="en-CA" smtClean="0"/>
              <a:pPr>
                <a:defRPr/>
              </a:pPr>
              <a:t>36</a:t>
            </a:fld>
            <a:endParaRPr lang="en-CA"/>
          </a:p>
        </p:txBody>
      </p:sp>
    </p:spTree>
    <p:extLst>
      <p:ext uri="{BB962C8B-B14F-4D97-AF65-F5344CB8AC3E}">
        <p14:creationId xmlns:p14="http://schemas.microsoft.com/office/powerpoint/2010/main" val="1903760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5155" y="1340425"/>
            <a:ext cx="8915399" cy="2262781"/>
          </a:xfrm>
        </p:spPr>
        <p:txBody>
          <a:bodyPr/>
          <a:lstStyle/>
          <a:p>
            <a:pPr algn="ctr"/>
            <a:r>
              <a:rPr lang="en-US" dirty="0">
                <a:effectLst>
                  <a:outerShdw blurRad="38100" dist="38100" dir="2700000" algn="tl">
                    <a:srgbClr val="000000">
                      <a:alpha val="43137"/>
                    </a:srgbClr>
                  </a:outerShdw>
                </a:effectLst>
              </a:rPr>
              <a:t>Jockey</a:t>
            </a:r>
            <a:r>
              <a:rPr lang="en-US" baseline="0" dirty="0">
                <a:effectLst>
                  <a:outerShdw blurRad="38100" dist="38100" dir="2700000" algn="tl">
                    <a:srgbClr val="000000">
                      <a:alpha val="43137"/>
                    </a:srgbClr>
                  </a:outerShdw>
                </a:effectLst>
              </a:rPr>
              <a:t> Club of North </a:t>
            </a:r>
            <a:r>
              <a:rPr lang="en-US" baseline="0" dirty="0" smtClean="0">
                <a:effectLst>
                  <a:outerShdw blurRad="38100" dist="38100" dir="2700000" algn="tl">
                    <a:srgbClr val="000000">
                      <a:alpha val="43137"/>
                    </a:srgbClr>
                  </a:outerShdw>
                </a:effectLst>
              </a:rPr>
              <a:t>Port</a:t>
            </a:r>
            <a:br>
              <a:rPr lang="en-US" baseline="0"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Financial Report</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985155" y="3966888"/>
            <a:ext cx="9427839" cy="161303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428608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A62C78-FC3F-4412-8AA8-F362AF42B303}"/>
              </a:ext>
            </a:extLst>
          </p:cNvPr>
          <p:cNvSpPr>
            <a:spLocks noGrp="1"/>
          </p:cNvSpPr>
          <p:nvPr>
            <p:ph type="title"/>
          </p:nvPr>
        </p:nvSpPr>
        <p:spPr/>
        <p:txBody>
          <a:bodyPr/>
          <a:lstStyle/>
          <a:p>
            <a:pPr algn="ctr"/>
            <a:r>
              <a:rPr lang="en-US" dirty="0"/>
              <a:t>JOCKEY CLUB’S</a:t>
            </a:r>
            <a:br>
              <a:rPr lang="en-US" dirty="0"/>
            </a:br>
            <a:r>
              <a:rPr lang="en-US" dirty="0"/>
              <a:t> CAPITAL INVESTMENTS</a:t>
            </a:r>
          </a:p>
        </p:txBody>
      </p:sp>
      <p:sp>
        <p:nvSpPr>
          <p:cNvPr id="3" name="Content Placeholder 2">
            <a:extLst>
              <a:ext uri="{FF2B5EF4-FFF2-40B4-BE49-F238E27FC236}">
                <a16:creationId xmlns="" xmlns:a16="http://schemas.microsoft.com/office/drawing/2014/main" id="{789E202D-E224-4B31-A796-DF5D606CAF04}"/>
              </a:ext>
            </a:extLst>
          </p:cNvPr>
          <p:cNvSpPr>
            <a:spLocks noGrp="1"/>
          </p:cNvSpPr>
          <p:nvPr>
            <p:ph idx="1"/>
          </p:nvPr>
        </p:nvSpPr>
        <p:spPr>
          <a:xfrm>
            <a:off x="2046771" y="2164596"/>
            <a:ext cx="8915400" cy="3777622"/>
          </a:xfrm>
        </p:spPr>
        <p:txBody>
          <a:bodyPr>
            <a:normAutofit/>
          </a:bodyPr>
          <a:lstStyle/>
          <a:p>
            <a:r>
              <a:rPr lang="en-US" sz="4800" u="sng" dirty="0" smtClean="0"/>
              <a:t>2016</a:t>
            </a:r>
            <a:r>
              <a:rPr lang="en-US" sz="4800" dirty="0"/>
              <a:t>					</a:t>
            </a:r>
            <a:r>
              <a:rPr lang="en-US" sz="4800" u="sng" dirty="0" smtClean="0"/>
              <a:t>2017	</a:t>
            </a:r>
            <a:r>
              <a:rPr lang="en-US" sz="4800" dirty="0" smtClean="0"/>
              <a:t>			</a:t>
            </a:r>
            <a:r>
              <a:rPr lang="en-US" sz="4800" u="sng" dirty="0" smtClean="0"/>
              <a:t>2018</a:t>
            </a:r>
            <a:endParaRPr lang="en-US" sz="4800" u="sng" dirty="0"/>
          </a:p>
          <a:p>
            <a:endParaRPr lang="en-US" sz="4800" u="sng" dirty="0"/>
          </a:p>
          <a:p>
            <a:r>
              <a:rPr lang="en-US" sz="4800" dirty="0" smtClean="0"/>
              <a:t>20,000</a:t>
            </a:r>
            <a:r>
              <a:rPr lang="en-US" sz="4800" dirty="0"/>
              <a:t>		    </a:t>
            </a:r>
            <a:r>
              <a:rPr lang="en-US" sz="4800" dirty="0" smtClean="0"/>
              <a:t>94,000			19,875</a:t>
            </a:r>
            <a:endParaRPr lang="en-US" sz="4800" u="sng" dirty="0"/>
          </a:p>
        </p:txBody>
      </p:sp>
    </p:spTree>
    <p:extLst>
      <p:ext uri="{BB962C8B-B14F-4D97-AF65-F5344CB8AC3E}">
        <p14:creationId xmlns:p14="http://schemas.microsoft.com/office/powerpoint/2010/main" val="26129635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dirty="0"/>
              <a:t>JOCKEY CLUB’S</a:t>
            </a:r>
            <a:br>
              <a:rPr lang="en-US" sz="4800" dirty="0"/>
            </a:br>
            <a:r>
              <a:rPr lang="en-US" sz="4800" dirty="0"/>
              <a:t>YEAR END CASH POSITION</a:t>
            </a:r>
          </a:p>
        </p:txBody>
      </p:sp>
      <p:sp>
        <p:nvSpPr>
          <p:cNvPr id="3" name="Content Placeholder 2"/>
          <p:cNvSpPr>
            <a:spLocks noGrp="1"/>
          </p:cNvSpPr>
          <p:nvPr>
            <p:ph idx="1"/>
          </p:nvPr>
        </p:nvSpPr>
        <p:spPr/>
        <p:txBody>
          <a:bodyPr>
            <a:noAutofit/>
          </a:bodyPr>
          <a:lstStyle/>
          <a:p>
            <a:pPr marL="457200" lvl="1" indent="0">
              <a:buNone/>
            </a:pPr>
            <a:r>
              <a:rPr lang="en-US" sz="4000" dirty="0"/>
              <a:t>		</a:t>
            </a:r>
          </a:p>
          <a:p>
            <a:pPr marL="457200" lvl="1" indent="0">
              <a:buNone/>
            </a:pPr>
            <a:r>
              <a:rPr lang="en-US" sz="4000" dirty="0"/>
              <a:t>		2015 –						$ 61,000</a:t>
            </a:r>
          </a:p>
          <a:p>
            <a:pPr marL="0" indent="0">
              <a:buNone/>
            </a:pPr>
            <a:r>
              <a:rPr lang="en-US" sz="4000" dirty="0"/>
              <a:t>          2016 –				  			73,589</a:t>
            </a:r>
          </a:p>
          <a:p>
            <a:pPr marL="0" indent="0">
              <a:buNone/>
            </a:pPr>
            <a:r>
              <a:rPr lang="en-US" sz="4000" dirty="0"/>
              <a:t>			2017 – (12/31)			</a:t>
            </a:r>
            <a:r>
              <a:rPr lang="en-US" sz="4000" dirty="0" smtClean="0"/>
              <a:t>38,574</a:t>
            </a:r>
          </a:p>
          <a:p>
            <a:pPr marL="0" indent="0">
              <a:buNone/>
            </a:pPr>
            <a:r>
              <a:rPr lang="en-US" sz="4000" dirty="0"/>
              <a:t>	</a:t>
            </a:r>
            <a:r>
              <a:rPr lang="en-US" sz="4000" dirty="0" smtClean="0"/>
              <a:t>		2018 – (12/31)</a:t>
            </a:r>
            <a:r>
              <a:rPr lang="en-US" sz="4000" dirty="0"/>
              <a:t>	  </a:t>
            </a:r>
            <a:r>
              <a:rPr lang="en-US" sz="4000" dirty="0" smtClean="0"/>
              <a:t>		79,945</a:t>
            </a:r>
            <a:endParaRPr lang="en-US" sz="4000" dirty="0"/>
          </a:p>
        </p:txBody>
      </p:sp>
    </p:spTree>
    <p:extLst>
      <p:ext uri="{BB962C8B-B14F-4D97-AF65-F5344CB8AC3E}">
        <p14:creationId xmlns:p14="http://schemas.microsoft.com/office/powerpoint/2010/main" val="233327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sz="3200" dirty="0"/>
              <a:t>OPENING REMARKS – </a:t>
            </a:r>
            <a:r>
              <a:rPr lang="en-CA" sz="3200" dirty="0" smtClean="0"/>
              <a:t>Bill </a:t>
            </a:r>
            <a:r>
              <a:rPr lang="en-CA" sz="3200" dirty="0" err="1" smtClean="0"/>
              <a:t>Iiams</a:t>
            </a:r>
            <a:endParaRPr lang="en-CA" sz="3200" dirty="0"/>
          </a:p>
          <a:p>
            <a:r>
              <a:rPr lang="en-CA" sz="3200" dirty="0"/>
              <a:t>WHAT’S NEW</a:t>
            </a:r>
          </a:p>
          <a:p>
            <a:r>
              <a:rPr lang="en-CA" sz="3200" dirty="0" smtClean="0"/>
              <a:t>2019 PRIORITIES (no change from 2018)</a:t>
            </a:r>
            <a:endParaRPr lang="en-CA" sz="3200" dirty="0"/>
          </a:p>
          <a:p>
            <a:pPr lvl="1"/>
            <a:r>
              <a:rPr lang="en-CA" sz="2800" dirty="0" smtClean="0"/>
              <a:t>ECC enforcement</a:t>
            </a:r>
          </a:p>
          <a:p>
            <a:pPr lvl="1"/>
            <a:r>
              <a:rPr lang="en-CA" sz="2800" dirty="0" smtClean="0"/>
              <a:t>Collections</a:t>
            </a:r>
          </a:p>
          <a:p>
            <a:r>
              <a:rPr lang="en-CA" sz="3200" dirty="0" smtClean="0"/>
              <a:t>Recognition </a:t>
            </a:r>
            <a:r>
              <a:rPr lang="en-CA" sz="3200" dirty="0"/>
              <a:t>of volunteers</a:t>
            </a:r>
          </a:p>
          <a:p>
            <a:pPr lvl="1"/>
            <a:endParaRPr lang="en-CA" sz="2800" dirty="0"/>
          </a:p>
        </p:txBody>
      </p:sp>
      <p:sp>
        <p:nvSpPr>
          <p:cNvPr id="4" name="Slide Number Placeholder 3"/>
          <p:cNvSpPr>
            <a:spLocks noGrp="1"/>
          </p:cNvSpPr>
          <p:nvPr>
            <p:ph type="sldNum" sz="quarter" idx="12"/>
          </p:nvPr>
        </p:nvSpPr>
        <p:spPr/>
        <p:txBody>
          <a:bodyPr/>
          <a:lstStyle/>
          <a:p>
            <a:pPr>
              <a:defRPr/>
            </a:pPr>
            <a:fld id="{BE59A168-8677-43ED-9E6B-72E0B2400B41}" type="slidenum">
              <a:rPr lang="en-CA" smtClean="0"/>
              <a:pPr>
                <a:defRPr/>
              </a:pPr>
              <a:t>4</a:t>
            </a:fld>
            <a:endParaRPr lang="en-CA"/>
          </a:p>
        </p:txBody>
      </p:sp>
      <p:sp>
        <p:nvSpPr>
          <p:cNvPr id="5" name="Title 4"/>
          <p:cNvSpPr>
            <a:spLocks noGrp="1"/>
          </p:cNvSpPr>
          <p:nvPr>
            <p:ph type="title"/>
          </p:nvPr>
        </p:nvSpPr>
        <p:spPr/>
        <p:txBody>
          <a:bodyPr/>
          <a:lstStyle/>
          <a:p>
            <a:pPr algn="ctr"/>
            <a:r>
              <a:rPr lang="en-CA" sz="4800" dirty="0"/>
              <a:t>ITEM 5</a:t>
            </a:r>
            <a:r>
              <a:rPr lang="en-CA" sz="4800" dirty="0" smtClean="0"/>
              <a:t> </a:t>
            </a:r>
            <a:r>
              <a:rPr lang="en-CA" sz="4800" dirty="0"/>
              <a:t>- JOCKEY CLUB ANNUAL REPORT</a:t>
            </a:r>
          </a:p>
        </p:txBody>
      </p:sp>
    </p:spTree>
    <p:extLst>
      <p:ext uri="{BB962C8B-B14F-4D97-AF65-F5344CB8AC3E}">
        <p14:creationId xmlns:p14="http://schemas.microsoft.com/office/powerpoint/2010/main" val="4871095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baseline="0" dirty="0"/>
              <a:t>JOCKEY CLUB’S</a:t>
            </a:r>
            <a:br>
              <a:rPr lang="en-US" sz="4800" baseline="0" dirty="0"/>
            </a:br>
            <a:r>
              <a:rPr lang="en-US" sz="4800" baseline="0" dirty="0"/>
              <a:t>RESERVES</a:t>
            </a:r>
            <a:r>
              <a:rPr lang="en-US" baseline="0" dirty="0"/>
              <a:t/>
            </a:r>
            <a:br>
              <a:rPr lang="en-US" baseline="0" dirty="0"/>
            </a:br>
            <a:endParaRPr lang="en-US" sz="2400" dirty="0"/>
          </a:p>
        </p:txBody>
      </p:sp>
      <p:sp>
        <p:nvSpPr>
          <p:cNvPr id="3" name="Content Placeholder 2"/>
          <p:cNvSpPr>
            <a:spLocks noGrp="1"/>
          </p:cNvSpPr>
          <p:nvPr>
            <p:ph idx="1"/>
          </p:nvPr>
        </p:nvSpPr>
        <p:spPr/>
        <p:txBody>
          <a:bodyPr>
            <a:normAutofit fontScale="25000" lnSpcReduction="20000"/>
          </a:bodyPr>
          <a:lstStyle/>
          <a:p>
            <a:pPr marL="0" indent="0">
              <a:buNone/>
            </a:pPr>
            <a:endParaRPr lang="en-US" sz="2800" dirty="0"/>
          </a:p>
          <a:p>
            <a:pPr marL="0" indent="0">
              <a:buNone/>
            </a:pPr>
            <a:endParaRPr lang="en-US" sz="5200" u="sng" dirty="0"/>
          </a:p>
          <a:p>
            <a:pPr marL="0" indent="0">
              <a:buNone/>
            </a:pPr>
            <a:r>
              <a:rPr lang="en-US" sz="5200" dirty="0"/>
              <a:t>	</a:t>
            </a:r>
          </a:p>
          <a:p>
            <a:pPr marL="0" indent="0">
              <a:buNone/>
            </a:pPr>
            <a:r>
              <a:rPr lang="en-US" sz="5200" dirty="0"/>
              <a:t>		</a:t>
            </a:r>
            <a:r>
              <a:rPr lang="en-US" sz="16000" dirty="0"/>
              <a:t>2015  -								$ 32,522</a:t>
            </a:r>
          </a:p>
          <a:p>
            <a:pPr marL="0" indent="0">
              <a:buNone/>
            </a:pPr>
            <a:r>
              <a:rPr lang="en-US" sz="16000" dirty="0"/>
              <a:t>		2016  -								 103,035</a:t>
            </a:r>
          </a:p>
          <a:p>
            <a:pPr marL="0" indent="0">
              <a:buNone/>
            </a:pPr>
            <a:r>
              <a:rPr lang="en-US" sz="16000" dirty="0"/>
              <a:t>		2017  - (12/31)				 </a:t>
            </a:r>
            <a:r>
              <a:rPr lang="en-US" sz="16000" dirty="0" smtClean="0"/>
              <a:t>102,658</a:t>
            </a:r>
          </a:p>
          <a:p>
            <a:pPr marL="0" indent="0">
              <a:buNone/>
            </a:pPr>
            <a:r>
              <a:rPr lang="en-US" sz="16000" dirty="0"/>
              <a:t>	</a:t>
            </a:r>
            <a:r>
              <a:rPr lang="en-US" sz="16000" dirty="0" smtClean="0"/>
              <a:t>	2018 – (12/31)					71,133</a:t>
            </a:r>
            <a:endParaRPr lang="en-US" sz="16000" dirty="0"/>
          </a:p>
          <a:p>
            <a:pPr marL="0" indent="0">
              <a:buNone/>
            </a:pPr>
            <a:r>
              <a:rPr lang="en-US" sz="16000" dirty="0"/>
              <a:t>	</a:t>
            </a:r>
          </a:p>
          <a:p>
            <a:pPr marL="0" indent="0">
              <a:buNone/>
            </a:pPr>
            <a:endParaRPr lang="en-US" sz="16000" dirty="0"/>
          </a:p>
          <a:p>
            <a:pPr marL="0" indent="0">
              <a:buNone/>
            </a:pPr>
            <a:endParaRPr lang="en-US" sz="5200" u="sng" dirty="0"/>
          </a:p>
          <a:p>
            <a:pPr marL="0" indent="0">
              <a:buNone/>
            </a:pPr>
            <a:endParaRPr lang="en-US" sz="5200" u="sng" dirty="0"/>
          </a:p>
          <a:p>
            <a:pPr marL="0" indent="0">
              <a:buNone/>
            </a:pPr>
            <a:endParaRPr lang="en-US" sz="5200" u="sng" dirty="0"/>
          </a:p>
          <a:p>
            <a:pPr marL="0" indent="0">
              <a:buNone/>
            </a:pPr>
            <a:endParaRPr lang="en-US" sz="5200" u="sng" dirty="0"/>
          </a:p>
          <a:p>
            <a:pPr marL="0" indent="0">
              <a:buNone/>
            </a:pPr>
            <a:endParaRPr lang="en-US" sz="5200" u="sng" dirty="0"/>
          </a:p>
          <a:p>
            <a:pPr marL="0" indent="0">
              <a:buNone/>
            </a:pPr>
            <a:endParaRPr lang="en-US" sz="5200" u="sng" dirty="0"/>
          </a:p>
          <a:p>
            <a:pPr marL="0" indent="0">
              <a:buNone/>
            </a:pPr>
            <a:endParaRPr lang="en-US" sz="5200" u="sng" dirty="0"/>
          </a:p>
          <a:p>
            <a:pPr marL="0" indent="0">
              <a:buNone/>
            </a:pPr>
            <a:r>
              <a:rPr lang="en-US" sz="5200" u="sng" dirty="0"/>
              <a:t>   </a:t>
            </a:r>
          </a:p>
          <a:p>
            <a:pPr marL="0" indent="0">
              <a:buNone/>
            </a:pPr>
            <a:endParaRPr lang="en-US" sz="4000" u="sng" dirty="0"/>
          </a:p>
          <a:p>
            <a:pPr marL="0" indent="0">
              <a:buNone/>
            </a:pPr>
            <a:endParaRPr lang="en-US" sz="4000" dirty="0"/>
          </a:p>
          <a:p>
            <a:pPr marL="0" indent="0">
              <a:buNone/>
            </a:pPr>
            <a:endParaRPr lang="en-US" sz="4000" dirty="0"/>
          </a:p>
          <a:p>
            <a:pPr marL="0" indent="0">
              <a:buNone/>
            </a:pPr>
            <a:endParaRPr lang="en-US" sz="2800" dirty="0"/>
          </a:p>
          <a:p>
            <a:pPr marL="0" indent="0">
              <a:buNone/>
            </a:pPr>
            <a:endParaRPr lang="en-US" sz="2800" dirty="0"/>
          </a:p>
          <a:p>
            <a:pPr marL="0" indent="0">
              <a:buNone/>
            </a:pPr>
            <a:r>
              <a:rPr lang="en-US" sz="2800" dirty="0"/>
              <a:t>		</a:t>
            </a:r>
          </a:p>
          <a:p>
            <a:endParaRPr lang="en-US" sz="2800" dirty="0"/>
          </a:p>
        </p:txBody>
      </p:sp>
    </p:spTree>
    <p:extLst>
      <p:ext uri="{BB962C8B-B14F-4D97-AF65-F5344CB8AC3E}">
        <p14:creationId xmlns:p14="http://schemas.microsoft.com/office/powerpoint/2010/main" val="32828669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dirty="0"/>
              <a:t>JOCKEY CLUB’S</a:t>
            </a:r>
            <a:br>
              <a:rPr lang="en-US" sz="4800" dirty="0"/>
            </a:br>
            <a:r>
              <a:rPr lang="en-US" sz="4800" dirty="0"/>
              <a:t>TOTAL ASSETS</a:t>
            </a:r>
            <a:endParaRPr lang="en-US" sz="2400" dirty="0"/>
          </a:p>
        </p:txBody>
      </p:sp>
      <p:sp>
        <p:nvSpPr>
          <p:cNvPr id="3" name="Content Placeholder 2"/>
          <p:cNvSpPr>
            <a:spLocks noGrp="1"/>
          </p:cNvSpPr>
          <p:nvPr>
            <p:ph idx="1"/>
          </p:nvPr>
        </p:nvSpPr>
        <p:spPr/>
        <p:txBody>
          <a:bodyPr>
            <a:normAutofit/>
          </a:bodyPr>
          <a:lstStyle/>
          <a:p>
            <a:pPr marL="0" indent="0">
              <a:buNone/>
            </a:pPr>
            <a:r>
              <a:rPr lang="en-US" sz="4800" dirty="0"/>
              <a:t>  </a:t>
            </a:r>
          </a:p>
          <a:p>
            <a:pPr marL="0" indent="0">
              <a:buNone/>
            </a:pPr>
            <a:r>
              <a:rPr lang="en-US" sz="4800" dirty="0"/>
              <a:t> </a:t>
            </a:r>
            <a:r>
              <a:rPr lang="en-US" sz="4800" dirty="0" smtClean="0"/>
              <a:t>   </a:t>
            </a:r>
            <a:r>
              <a:rPr lang="en-US" sz="4800" u="sng" dirty="0"/>
              <a:t>2016</a:t>
            </a:r>
            <a:r>
              <a:rPr lang="en-US" sz="4800" dirty="0"/>
              <a:t>			  </a:t>
            </a:r>
            <a:r>
              <a:rPr lang="en-US" sz="4800" u="sng" dirty="0" smtClean="0"/>
              <a:t>2017</a:t>
            </a:r>
            <a:r>
              <a:rPr lang="en-US" sz="4800" dirty="0" smtClean="0"/>
              <a:t>				</a:t>
            </a:r>
            <a:r>
              <a:rPr lang="en-US" sz="4800" u="sng" dirty="0" smtClean="0"/>
              <a:t>2018</a:t>
            </a:r>
            <a:endParaRPr lang="en-US" sz="4800" dirty="0"/>
          </a:p>
          <a:p>
            <a:endParaRPr lang="en-US" sz="4800" dirty="0"/>
          </a:p>
          <a:p>
            <a:pPr marL="0" indent="0">
              <a:buNone/>
            </a:pPr>
            <a:r>
              <a:rPr lang="en-US" sz="4800" dirty="0" smtClean="0"/>
              <a:t> $178,764</a:t>
            </a:r>
            <a:r>
              <a:rPr lang="en-US" sz="4800" dirty="0"/>
              <a:t>		141,441		</a:t>
            </a:r>
            <a:r>
              <a:rPr lang="en-US" sz="4800" dirty="0" smtClean="0"/>
              <a:t>151,078</a:t>
            </a:r>
            <a:endParaRPr lang="en-US" sz="4800" u="sng" dirty="0"/>
          </a:p>
        </p:txBody>
      </p:sp>
    </p:spTree>
    <p:extLst>
      <p:ext uri="{BB962C8B-B14F-4D97-AF65-F5344CB8AC3E}">
        <p14:creationId xmlns:p14="http://schemas.microsoft.com/office/powerpoint/2010/main" val="37780188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dirty="0"/>
              <a:t>JOCKEY CLUB’S</a:t>
            </a:r>
            <a:br>
              <a:rPr lang="en-US" sz="4800" dirty="0"/>
            </a:br>
            <a:r>
              <a:rPr lang="en-US" sz="4800" dirty="0"/>
              <a:t>AGED RECEIVABLES</a:t>
            </a:r>
            <a:r>
              <a:rPr lang="en-US" dirty="0"/>
              <a:t/>
            </a:r>
            <a:br>
              <a:rPr lang="en-US" dirty="0"/>
            </a:br>
            <a:endParaRPr lang="en-US" sz="2400" dirty="0"/>
          </a:p>
        </p:txBody>
      </p:sp>
      <p:sp>
        <p:nvSpPr>
          <p:cNvPr id="3" name="Content Placeholder 2"/>
          <p:cNvSpPr>
            <a:spLocks noGrp="1"/>
          </p:cNvSpPr>
          <p:nvPr>
            <p:ph idx="1"/>
          </p:nvPr>
        </p:nvSpPr>
        <p:spPr/>
        <p:txBody>
          <a:bodyPr>
            <a:normAutofit fontScale="92500" lnSpcReduction="10000"/>
          </a:bodyPr>
          <a:lstStyle/>
          <a:p>
            <a:pPr marL="0" indent="0">
              <a:buNone/>
            </a:pPr>
            <a:r>
              <a:rPr lang="en-US" sz="4000" dirty="0"/>
              <a:t>	</a:t>
            </a:r>
          </a:p>
          <a:p>
            <a:pPr marL="0" indent="0">
              <a:buNone/>
            </a:pPr>
            <a:r>
              <a:rPr lang="en-US" sz="4000" dirty="0"/>
              <a:t>	  </a:t>
            </a:r>
            <a:r>
              <a:rPr lang="en-US" sz="4000" u="sng" dirty="0" smtClean="0"/>
              <a:t>2016</a:t>
            </a:r>
            <a:r>
              <a:rPr lang="en-US" sz="4000" dirty="0"/>
              <a:t>				 </a:t>
            </a:r>
            <a:r>
              <a:rPr lang="en-US" sz="4000" dirty="0" smtClean="0"/>
              <a:t>	</a:t>
            </a:r>
            <a:r>
              <a:rPr lang="en-US" sz="4000" u="sng" dirty="0" smtClean="0"/>
              <a:t>2017</a:t>
            </a:r>
            <a:r>
              <a:rPr lang="en-US" sz="4000" dirty="0" smtClean="0"/>
              <a:t>				 </a:t>
            </a:r>
            <a:r>
              <a:rPr lang="en-US" sz="4000" u="sng" dirty="0" smtClean="0"/>
              <a:t>2018</a:t>
            </a:r>
            <a:endParaRPr lang="en-US" sz="4000" u="sng" dirty="0"/>
          </a:p>
          <a:p>
            <a:pPr marL="0" indent="0">
              <a:buNone/>
            </a:pPr>
            <a:r>
              <a:rPr lang="en-US" sz="4000" dirty="0"/>
              <a:t> $ </a:t>
            </a:r>
            <a:r>
              <a:rPr lang="en-US" sz="4000" dirty="0" smtClean="0"/>
              <a:t>39,508 </a:t>
            </a:r>
            <a:r>
              <a:rPr lang="en-US" sz="4000" dirty="0"/>
              <a:t>		      </a:t>
            </a:r>
            <a:r>
              <a:rPr lang="en-US" sz="4000" dirty="0" smtClean="0"/>
              <a:t>10,499				14860</a:t>
            </a:r>
            <a:endParaRPr lang="en-US" sz="4000" dirty="0"/>
          </a:p>
          <a:p>
            <a:pPr marL="0" indent="0">
              <a:buNone/>
            </a:pPr>
            <a:endParaRPr lang="en-US" sz="4000" dirty="0"/>
          </a:p>
          <a:p>
            <a:pPr marL="0" indent="0">
              <a:buNone/>
            </a:pPr>
            <a:r>
              <a:rPr lang="en-US" sz="2800" dirty="0"/>
              <a:t>Cases:   </a:t>
            </a:r>
            <a:r>
              <a:rPr lang="en-US" sz="2800" dirty="0" smtClean="0"/>
              <a:t>18</a:t>
            </a:r>
            <a:r>
              <a:rPr lang="en-US" sz="2800" dirty="0"/>
              <a:t>					     4 (6</a:t>
            </a:r>
            <a:r>
              <a:rPr lang="en-US" sz="2800" dirty="0" smtClean="0"/>
              <a:t>)					  5</a:t>
            </a:r>
            <a:endParaRPr lang="en-US" sz="3000" dirty="0"/>
          </a:p>
          <a:p>
            <a:pPr marL="0" indent="0">
              <a:buNone/>
            </a:pPr>
            <a:r>
              <a:rPr lang="en-US" sz="4000" dirty="0"/>
              <a:t>	</a:t>
            </a:r>
          </a:p>
          <a:p>
            <a:pPr marL="0" indent="0">
              <a:buNone/>
            </a:pPr>
            <a:endParaRPr lang="en-US" sz="4000" dirty="0"/>
          </a:p>
        </p:txBody>
      </p:sp>
    </p:spTree>
    <p:extLst>
      <p:ext uri="{BB962C8B-B14F-4D97-AF65-F5344CB8AC3E}">
        <p14:creationId xmlns:p14="http://schemas.microsoft.com/office/powerpoint/2010/main" val="30015811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7040" y="551373"/>
            <a:ext cx="8911687" cy="830618"/>
          </a:xfrm>
        </p:spPr>
        <p:txBody>
          <a:bodyPr>
            <a:normAutofit/>
          </a:bodyPr>
          <a:lstStyle/>
          <a:p>
            <a:pPr algn="ctr"/>
            <a:r>
              <a:rPr lang="en-CA" sz="4400" dirty="0" smtClean="0"/>
              <a:t>BONUS INCOME 2018</a:t>
            </a:r>
            <a:endParaRPr lang="en-CA" sz="4400" dirty="0"/>
          </a:p>
        </p:txBody>
      </p:sp>
      <p:sp>
        <p:nvSpPr>
          <p:cNvPr id="3" name="Content Placeholder 2"/>
          <p:cNvSpPr>
            <a:spLocks noGrp="1"/>
          </p:cNvSpPr>
          <p:nvPr>
            <p:ph idx="1"/>
          </p:nvPr>
        </p:nvSpPr>
        <p:spPr>
          <a:xfrm>
            <a:off x="862444" y="2133600"/>
            <a:ext cx="9736283" cy="3777622"/>
          </a:xfrm>
        </p:spPr>
        <p:txBody>
          <a:bodyPr>
            <a:normAutofit/>
          </a:bodyPr>
          <a:lstStyle/>
          <a:p>
            <a:r>
              <a:rPr lang="en-CA" sz="4000" dirty="0" smtClean="0"/>
              <a:t> Hall Rentals		- $10,000				0	</a:t>
            </a:r>
          </a:p>
          <a:p>
            <a:r>
              <a:rPr lang="en-CA" sz="4000" dirty="0"/>
              <a:t> </a:t>
            </a:r>
            <a:r>
              <a:rPr lang="en-CA" sz="4000" dirty="0" smtClean="0"/>
              <a:t>Estoppels			- $ 7,800			$4,000 </a:t>
            </a:r>
          </a:p>
          <a:p>
            <a:r>
              <a:rPr lang="en-CA" sz="4000" dirty="0"/>
              <a:t> </a:t>
            </a:r>
            <a:r>
              <a:rPr lang="en-CA" sz="4000" dirty="0" smtClean="0"/>
              <a:t>Interest				- $ 4,745				0</a:t>
            </a:r>
          </a:p>
          <a:p>
            <a:r>
              <a:rPr lang="en-CA" sz="4000" dirty="0"/>
              <a:t> </a:t>
            </a:r>
            <a:r>
              <a:rPr lang="en-CA" sz="4000" dirty="0" err="1" smtClean="0"/>
              <a:t>Misc</a:t>
            </a:r>
            <a:r>
              <a:rPr lang="en-CA" sz="4000" dirty="0" smtClean="0"/>
              <a:t> Income	- $ 3,870				0</a:t>
            </a:r>
            <a:endParaRPr lang="en-CA" sz="4000" dirty="0"/>
          </a:p>
        </p:txBody>
      </p:sp>
      <p:sp>
        <p:nvSpPr>
          <p:cNvPr id="4" name="TextBox 3"/>
          <p:cNvSpPr txBox="1"/>
          <p:nvPr/>
        </p:nvSpPr>
        <p:spPr>
          <a:xfrm>
            <a:off x="5470813" y="1517713"/>
            <a:ext cx="1659429" cy="523220"/>
          </a:xfrm>
          <a:prstGeom prst="rect">
            <a:avLst/>
          </a:prstGeom>
          <a:noFill/>
        </p:spPr>
        <p:txBody>
          <a:bodyPr wrap="none" rtlCol="0">
            <a:spAutoFit/>
          </a:bodyPr>
          <a:lstStyle/>
          <a:p>
            <a:pPr eaLnBrk="1" fontAlgn="auto" hangingPunct="1">
              <a:spcBef>
                <a:spcPts val="0"/>
              </a:spcBef>
              <a:spcAft>
                <a:spcPts val="0"/>
              </a:spcAft>
            </a:pPr>
            <a:r>
              <a:rPr lang="en-CA" sz="2800" dirty="0" smtClean="0">
                <a:solidFill>
                  <a:prstClr val="black"/>
                </a:solidFill>
                <a:latin typeface="Century Gothic" panose="020B0502020202020204"/>
              </a:rPr>
              <a:t>INCOME</a:t>
            </a:r>
          </a:p>
        </p:txBody>
      </p:sp>
      <p:sp>
        <p:nvSpPr>
          <p:cNvPr id="5" name="TextBox 4"/>
          <p:cNvSpPr txBox="1"/>
          <p:nvPr/>
        </p:nvSpPr>
        <p:spPr>
          <a:xfrm>
            <a:off x="7961166" y="1517713"/>
            <a:ext cx="2446504" cy="523220"/>
          </a:xfrm>
          <a:prstGeom prst="rect">
            <a:avLst/>
          </a:prstGeom>
          <a:noFill/>
        </p:spPr>
        <p:txBody>
          <a:bodyPr wrap="none" rtlCol="0">
            <a:spAutoFit/>
          </a:bodyPr>
          <a:lstStyle/>
          <a:p>
            <a:pPr eaLnBrk="1" fontAlgn="auto" hangingPunct="1">
              <a:spcBef>
                <a:spcPts val="0"/>
              </a:spcBef>
              <a:spcAft>
                <a:spcPts val="0"/>
              </a:spcAft>
            </a:pPr>
            <a:r>
              <a:rPr lang="en-CA" sz="2800" dirty="0" smtClean="0">
                <a:solidFill>
                  <a:prstClr val="black"/>
                </a:solidFill>
                <a:latin typeface="Century Gothic" panose="020B0502020202020204"/>
              </a:rPr>
              <a:t>2018 BUDGET</a:t>
            </a:r>
          </a:p>
        </p:txBody>
      </p:sp>
    </p:spTree>
    <p:extLst>
      <p:ext uri="{BB962C8B-B14F-4D97-AF65-F5344CB8AC3E}">
        <p14:creationId xmlns:p14="http://schemas.microsoft.com/office/powerpoint/2010/main" val="2277123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663" y="551538"/>
            <a:ext cx="8911687" cy="1280890"/>
          </a:xfrm>
        </p:spPr>
        <p:txBody>
          <a:bodyPr>
            <a:normAutofit/>
          </a:bodyPr>
          <a:lstStyle/>
          <a:p>
            <a:pPr algn="ctr"/>
            <a:r>
              <a:rPr lang="en-US" sz="4800"/>
              <a:t>WHAT LIES AHEAD</a:t>
            </a:r>
            <a:endParaRPr lang="en-US" sz="4800" dirty="0"/>
          </a:p>
        </p:txBody>
      </p:sp>
      <p:sp>
        <p:nvSpPr>
          <p:cNvPr id="3" name="Content Placeholder 2"/>
          <p:cNvSpPr>
            <a:spLocks noGrp="1"/>
          </p:cNvSpPr>
          <p:nvPr>
            <p:ph idx="1"/>
          </p:nvPr>
        </p:nvSpPr>
        <p:spPr>
          <a:xfrm>
            <a:off x="1395663" y="2133600"/>
            <a:ext cx="10108949" cy="3777622"/>
          </a:xfrm>
        </p:spPr>
        <p:txBody>
          <a:bodyPr>
            <a:noAutofit/>
          </a:bodyPr>
          <a:lstStyle/>
          <a:p>
            <a:r>
              <a:rPr lang="en-US" sz="2800" dirty="0" smtClean="0"/>
              <a:t>Training </a:t>
            </a:r>
            <a:r>
              <a:rPr lang="en-US" sz="2800" dirty="0"/>
              <a:t>of </a:t>
            </a:r>
            <a:r>
              <a:rPr lang="en-US" sz="2800" dirty="0" smtClean="0"/>
              <a:t>personnel in use of QuickBooks</a:t>
            </a:r>
          </a:p>
          <a:p>
            <a:r>
              <a:rPr lang="en-US" sz="2800" dirty="0" smtClean="0"/>
              <a:t>Transfer of multiple spreadsheet data to QuickBooks</a:t>
            </a:r>
          </a:p>
          <a:p>
            <a:r>
              <a:rPr lang="en-US" sz="2800" smtClean="0"/>
              <a:t>Continue to Resolve </a:t>
            </a:r>
            <a:r>
              <a:rPr lang="en-US" sz="2800" dirty="0"/>
              <a:t>Aged </a:t>
            </a:r>
            <a:r>
              <a:rPr lang="en-US" sz="2800"/>
              <a:t>Receivables </a:t>
            </a:r>
            <a:endParaRPr lang="en-US" sz="2800" smtClean="0"/>
          </a:p>
          <a:p>
            <a:r>
              <a:rPr lang="en-US" sz="2800" smtClean="0"/>
              <a:t>Keep </a:t>
            </a:r>
            <a:r>
              <a:rPr lang="en-US" sz="2800" dirty="0"/>
              <a:t>the Assessment at $ 240</a:t>
            </a:r>
          </a:p>
          <a:p>
            <a:endParaRPr lang="en-US" sz="2800" dirty="0"/>
          </a:p>
        </p:txBody>
      </p:sp>
    </p:spTree>
    <p:extLst>
      <p:ext uri="{BB962C8B-B14F-4D97-AF65-F5344CB8AC3E}">
        <p14:creationId xmlns:p14="http://schemas.microsoft.com/office/powerpoint/2010/main" val="39338165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838200" y="1482724"/>
            <a:ext cx="10515600" cy="4689475"/>
          </a:xfrm>
        </p:spPr>
        <p:txBody>
          <a:bodyPr/>
          <a:lstStyle/>
          <a:p>
            <a:r>
              <a:rPr lang="en-CA" dirty="0" smtClean="0"/>
              <a:t>Full use of the Clubhouse and amenities (meeting room, pool, courts)</a:t>
            </a:r>
          </a:p>
          <a:p>
            <a:r>
              <a:rPr lang="en-CA" dirty="0" smtClean="0"/>
              <a:t>Preferred rates when renting Great Room/kitchen for functions</a:t>
            </a:r>
          </a:p>
          <a:p>
            <a:r>
              <a:rPr lang="en-CA" dirty="0" smtClean="0"/>
              <a:t>Free notary public services – courtesy Jen </a:t>
            </a:r>
            <a:r>
              <a:rPr lang="en-CA" dirty="0" err="1" smtClean="0"/>
              <a:t>Iiams</a:t>
            </a:r>
            <a:endParaRPr lang="en-CA" dirty="0" smtClean="0"/>
          </a:p>
          <a:p>
            <a:r>
              <a:rPr lang="en-CA" dirty="0" smtClean="0"/>
              <a:t>Free use of the Clubhouse Library</a:t>
            </a:r>
          </a:p>
          <a:p>
            <a:r>
              <a:rPr lang="en-CA" dirty="0" smtClean="0"/>
              <a:t>Free Annual Christmas Party</a:t>
            </a:r>
          </a:p>
          <a:p>
            <a:r>
              <a:rPr lang="en-CA" dirty="0" smtClean="0"/>
              <a:t>Low cost dinners – courtesy Rec Committee</a:t>
            </a:r>
          </a:p>
          <a:p>
            <a:r>
              <a:rPr lang="en-CA" dirty="0" smtClean="0"/>
              <a:t>Current, clear and enforceable property standards to enhance value</a:t>
            </a:r>
          </a:p>
          <a:p>
            <a:r>
              <a:rPr lang="en-CA" dirty="0" smtClean="0"/>
              <a:t>Infrastructure improvements to Clubhouse:</a:t>
            </a:r>
          </a:p>
          <a:p>
            <a:pPr lvl="1"/>
            <a:r>
              <a:rPr lang="en-CA" dirty="0" smtClean="0"/>
              <a:t>Heat pumps, pool filtration, perimeter fence, parking lot/gates, roof</a:t>
            </a:r>
            <a:endParaRPr lang="en-CA" dirty="0"/>
          </a:p>
        </p:txBody>
      </p:sp>
      <p:sp>
        <p:nvSpPr>
          <p:cNvPr id="4" name="Slide Number Placeholder 3"/>
          <p:cNvSpPr>
            <a:spLocks noGrp="1"/>
          </p:cNvSpPr>
          <p:nvPr>
            <p:ph type="sldNum" sz="quarter" idx="12"/>
          </p:nvPr>
        </p:nvSpPr>
        <p:spPr/>
        <p:txBody>
          <a:bodyPr/>
          <a:lstStyle/>
          <a:p>
            <a:pPr>
              <a:defRPr/>
            </a:pPr>
            <a:fld id="{2C950992-E3F1-4425-B606-88128D4B1B37}" type="slidenum">
              <a:rPr lang="en-CA" smtClean="0"/>
              <a:pPr>
                <a:defRPr/>
              </a:pPr>
              <a:t>45</a:t>
            </a:fld>
            <a:endParaRPr lang="en-CA"/>
          </a:p>
        </p:txBody>
      </p:sp>
      <p:sp>
        <p:nvSpPr>
          <p:cNvPr id="2" name="Title 1"/>
          <p:cNvSpPr>
            <a:spLocks noGrp="1"/>
          </p:cNvSpPr>
          <p:nvPr>
            <p:ph type="title"/>
          </p:nvPr>
        </p:nvSpPr>
        <p:spPr>
          <a:xfrm>
            <a:off x="744682" y="157161"/>
            <a:ext cx="10515600" cy="1325563"/>
          </a:xfrm>
        </p:spPr>
        <p:txBody>
          <a:bodyPr/>
          <a:lstStyle/>
          <a:p>
            <a:pPr algn="ctr"/>
            <a:r>
              <a:rPr lang="en-CA" dirty="0" smtClean="0"/>
              <a:t>WHAT DO I GET FOR MY $240.00 A YEAR?</a:t>
            </a:r>
            <a:endParaRPr lang="en-CA" dirty="0"/>
          </a:p>
        </p:txBody>
      </p:sp>
    </p:spTree>
    <p:extLst>
      <p:ext uri="{BB962C8B-B14F-4D97-AF65-F5344CB8AC3E}">
        <p14:creationId xmlns:p14="http://schemas.microsoft.com/office/powerpoint/2010/main" val="3925258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54F9AA6-1C7F-4F12-82C2-1A4AA1EE1D2C}" type="slidenum">
              <a:rPr lang="en-CA" smtClean="0"/>
              <a:pPr>
                <a:defRPr/>
              </a:pPr>
              <a:t>46</a:t>
            </a:fld>
            <a:endParaRPr lang="en-CA"/>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18605" y="4998026"/>
            <a:ext cx="6954789" cy="769441"/>
          </a:xfrm>
          <a:prstGeom prst="rect">
            <a:avLst/>
          </a:prstGeom>
          <a:noFill/>
        </p:spPr>
        <p:txBody>
          <a:bodyPr wrap="none" rtlCol="0">
            <a:spAutoFit/>
          </a:bodyPr>
          <a:lstStyle/>
          <a:p>
            <a:r>
              <a:rPr lang="en-CA" sz="4400" dirty="0" smtClean="0">
                <a:solidFill>
                  <a:srgbClr val="FFFF00"/>
                </a:solidFill>
              </a:rPr>
              <a:t>ITEM 6 - OWNER COMMENTS</a:t>
            </a:r>
            <a:endParaRPr lang="en-CA" sz="4400" dirty="0">
              <a:solidFill>
                <a:srgbClr val="FFFF00"/>
              </a:solidFill>
            </a:endParaRPr>
          </a:p>
        </p:txBody>
      </p:sp>
    </p:spTree>
    <p:extLst>
      <p:ext uri="{BB962C8B-B14F-4D97-AF65-F5344CB8AC3E}">
        <p14:creationId xmlns:p14="http://schemas.microsoft.com/office/powerpoint/2010/main" val="35140144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54F9AA6-1C7F-4F12-82C2-1A4AA1EE1D2C}" type="slidenum">
              <a:rPr lang="en-CA" smtClean="0"/>
              <a:pPr>
                <a:defRPr/>
              </a:pPr>
              <a:t>47</a:t>
            </a:fld>
            <a:endParaRPr lang="en-CA"/>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18605" y="4998026"/>
            <a:ext cx="5856411" cy="769441"/>
          </a:xfrm>
          <a:prstGeom prst="rect">
            <a:avLst/>
          </a:prstGeom>
          <a:noFill/>
        </p:spPr>
        <p:txBody>
          <a:bodyPr wrap="none" rtlCol="0">
            <a:spAutoFit/>
          </a:bodyPr>
          <a:lstStyle/>
          <a:p>
            <a:r>
              <a:rPr lang="en-CA" sz="4400" dirty="0" smtClean="0">
                <a:solidFill>
                  <a:srgbClr val="FFFF00"/>
                </a:solidFill>
              </a:rPr>
              <a:t>ITEM 7 - ADJOURNMENT</a:t>
            </a:r>
            <a:endParaRPr lang="en-CA" sz="4400" dirty="0">
              <a:solidFill>
                <a:srgbClr val="FFFF00"/>
              </a:solidFill>
            </a:endParaRPr>
          </a:p>
        </p:txBody>
      </p:sp>
    </p:spTree>
    <p:extLst>
      <p:ext uri="{BB962C8B-B14F-4D97-AF65-F5344CB8AC3E}">
        <p14:creationId xmlns:p14="http://schemas.microsoft.com/office/powerpoint/2010/main" val="3897392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5/15/2015</a:t>
            </a:r>
            <a:endParaRPr lang="en-CA"/>
          </a:p>
        </p:txBody>
      </p:sp>
      <p:sp>
        <p:nvSpPr>
          <p:cNvPr id="3" name="Slide Number Placeholder 2"/>
          <p:cNvSpPr>
            <a:spLocks noGrp="1"/>
          </p:cNvSpPr>
          <p:nvPr>
            <p:ph type="sldNum" sz="quarter" idx="12"/>
          </p:nvPr>
        </p:nvSpPr>
        <p:spPr/>
        <p:txBody>
          <a:bodyPr/>
          <a:lstStyle/>
          <a:p>
            <a:pPr>
              <a:defRPr/>
            </a:pPr>
            <a:fld id="{E54F9AA6-1C7F-4F12-82C2-1A4AA1EE1D2C}" type="slidenum">
              <a:rPr lang="en-CA" smtClean="0"/>
              <a:pPr>
                <a:defRPr/>
              </a:pPr>
              <a:t>5</a:t>
            </a:fld>
            <a:endParaRPr lang="en-CA"/>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3124519" y="1543050"/>
            <a:ext cx="5537157" cy="707886"/>
          </a:xfrm>
          <a:prstGeom prst="rect">
            <a:avLst/>
          </a:prstGeom>
          <a:noFill/>
        </p:spPr>
        <p:txBody>
          <a:bodyPr wrap="none" rtlCol="0">
            <a:spAutoFit/>
          </a:bodyPr>
          <a:lstStyle/>
          <a:p>
            <a:pPr algn="ctr"/>
            <a:r>
              <a:rPr lang="en-CA" sz="4000" dirty="0"/>
              <a:t> STRATEGIC PLAN REVIEW</a:t>
            </a:r>
          </a:p>
        </p:txBody>
      </p:sp>
      <p:sp>
        <p:nvSpPr>
          <p:cNvPr id="4" name="Rectangle 3"/>
          <p:cNvSpPr/>
          <p:nvPr/>
        </p:nvSpPr>
        <p:spPr>
          <a:xfrm>
            <a:off x="1989221" y="5871411"/>
            <a:ext cx="8390021" cy="641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966355" y="280554"/>
            <a:ext cx="1776846" cy="2805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8146473" y="872836"/>
            <a:ext cx="1943100" cy="405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32704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838200" y="365125"/>
            <a:ext cx="10515600" cy="1325563"/>
          </a:xfrm>
        </p:spPr>
        <p:txBody>
          <a:bodyPr/>
          <a:lstStyle/>
          <a:p>
            <a:pPr algn="ctr" eaLnBrk="1" hangingPunct="1"/>
            <a:r>
              <a:rPr lang="en-CA" altLang="en-US" sz="4800" dirty="0"/>
              <a:t>JOCKEY CLUB STRATEGIC GOALS</a:t>
            </a:r>
          </a:p>
        </p:txBody>
      </p:sp>
      <p:sp>
        <p:nvSpPr>
          <p:cNvPr id="13315" name="Content Placeholder 2"/>
          <p:cNvSpPr>
            <a:spLocks noGrp="1"/>
          </p:cNvSpPr>
          <p:nvPr>
            <p:ph idx="1"/>
          </p:nvPr>
        </p:nvSpPr>
        <p:spPr>
          <a:xfrm>
            <a:off x="838200" y="1825625"/>
            <a:ext cx="10515600" cy="4596590"/>
          </a:xfrm>
        </p:spPr>
        <p:txBody>
          <a:bodyPr/>
          <a:lstStyle/>
          <a:p>
            <a:pPr marL="514350" indent="-514350" eaLnBrk="1" hangingPunct="1">
              <a:buFont typeface="Calibri Light" panose="020F0302020204030204" pitchFamily="34" charset="0"/>
              <a:buAutoNum type="arabicPeriod"/>
            </a:pPr>
            <a:r>
              <a:rPr lang="en-CA" altLang="en-US" sz="3600" dirty="0"/>
              <a:t>Effective Governance</a:t>
            </a:r>
          </a:p>
          <a:p>
            <a:pPr marL="514350" indent="-514350" eaLnBrk="1" hangingPunct="1">
              <a:buFont typeface="Calibri Light" panose="020F0302020204030204" pitchFamily="34" charset="0"/>
              <a:buAutoNum type="arabicPeriod"/>
            </a:pPr>
            <a:r>
              <a:rPr lang="en-CA" altLang="en-US" sz="3600" dirty="0"/>
              <a:t>Financially Responsible</a:t>
            </a:r>
          </a:p>
          <a:p>
            <a:pPr marL="514350" indent="-514350" eaLnBrk="1" hangingPunct="1">
              <a:buFont typeface="Calibri Light" panose="020F0302020204030204" pitchFamily="34" charset="0"/>
              <a:buAutoNum type="arabicPeriod"/>
            </a:pPr>
            <a:r>
              <a:rPr lang="en-CA" altLang="en-US" sz="3600" dirty="0"/>
              <a:t>Community of choice within North Port</a:t>
            </a:r>
          </a:p>
          <a:p>
            <a:pPr marL="514350" indent="-514350" eaLnBrk="1" hangingPunct="1">
              <a:buFont typeface="Calibri Light" panose="020F0302020204030204" pitchFamily="34" charset="0"/>
              <a:buAutoNum type="arabicPeriod"/>
            </a:pPr>
            <a:r>
              <a:rPr lang="en-CA" altLang="en-US" sz="3600" dirty="0"/>
              <a:t>Member Oriented</a:t>
            </a:r>
          </a:p>
        </p:txBody>
      </p:sp>
      <p:sp>
        <p:nvSpPr>
          <p:cNvPr id="5" name="Slide Number Placeholder 4"/>
          <p:cNvSpPr>
            <a:spLocks noGrp="1"/>
          </p:cNvSpPr>
          <p:nvPr>
            <p:ph type="sldNum" sz="quarter" idx="12"/>
          </p:nvPr>
        </p:nvSpPr>
        <p:spPr/>
        <p:txBody>
          <a:bodyPr/>
          <a:lstStyle/>
          <a:p>
            <a:pPr>
              <a:defRPr/>
            </a:pPr>
            <a:fld id="{E07C19D4-E26A-4AE4-A970-D489E21375FA}" type="slidenum">
              <a:rPr lang="en-CA"/>
              <a:pPr>
                <a:defRPr/>
              </a:pPr>
              <a:t>6</a:t>
            </a:fld>
            <a:endParaRPr lang="en-CA"/>
          </a:p>
        </p:txBody>
      </p:sp>
      <p:sp>
        <p:nvSpPr>
          <p:cNvPr id="2" name="TextBox 1"/>
          <p:cNvSpPr txBox="1"/>
          <p:nvPr/>
        </p:nvSpPr>
        <p:spPr>
          <a:xfrm>
            <a:off x="1963882" y="4852555"/>
            <a:ext cx="7086600" cy="1569660"/>
          </a:xfrm>
          <a:prstGeom prst="rect">
            <a:avLst/>
          </a:prstGeom>
          <a:noFill/>
        </p:spPr>
        <p:txBody>
          <a:bodyPr wrap="square" rtlCol="0">
            <a:spAutoFit/>
          </a:bodyPr>
          <a:lstStyle/>
          <a:p>
            <a:r>
              <a:rPr lang="en-CA" sz="3200" dirty="0" smtClean="0">
                <a:solidFill>
                  <a:srgbClr val="FF0000"/>
                </a:solidFill>
              </a:rPr>
              <a:t>Measures of Effectiveness - People</a:t>
            </a:r>
          </a:p>
          <a:p>
            <a:r>
              <a:rPr lang="en-CA" sz="3200" dirty="0">
                <a:solidFill>
                  <a:srgbClr val="FF0000"/>
                </a:solidFill>
              </a:rPr>
              <a:t>	</a:t>
            </a:r>
            <a:r>
              <a:rPr lang="en-CA" sz="3200" dirty="0" smtClean="0">
                <a:solidFill>
                  <a:srgbClr val="FF0000"/>
                </a:solidFill>
              </a:rPr>
              <a:t>                                     - Procedures</a:t>
            </a:r>
          </a:p>
          <a:p>
            <a:r>
              <a:rPr lang="en-CA" sz="3200" dirty="0">
                <a:solidFill>
                  <a:srgbClr val="FF0000"/>
                </a:solidFill>
              </a:rPr>
              <a:t>	</a:t>
            </a:r>
            <a:r>
              <a:rPr lang="en-CA" sz="3200" dirty="0" smtClean="0">
                <a:solidFill>
                  <a:srgbClr val="FF0000"/>
                </a:solidFill>
              </a:rPr>
              <a:t>                                     - Performance</a:t>
            </a:r>
            <a:endParaRPr lang="en-CA" sz="3200"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38200" y="365125"/>
            <a:ext cx="10515600" cy="1325563"/>
          </a:xfrm>
        </p:spPr>
        <p:txBody>
          <a:bodyPr/>
          <a:lstStyle/>
          <a:p>
            <a:pPr algn="ctr" eaLnBrk="1" hangingPunct="1"/>
            <a:r>
              <a:rPr lang="en-CA" altLang="en-US" dirty="0"/>
              <a:t>EFFECTIVE GOVERNANCE</a:t>
            </a:r>
          </a:p>
        </p:txBody>
      </p:sp>
      <p:sp>
        <p:nvSpPr>
          <p:cNvPr id="3" name="Content Placeholder 2"/>
          <p:cNvSpPr>
            <a:spLocks noGrp="1"/>
          </p:cNvSpPr>
          <p:nvPr>
            <p:ph idx="1"/>
          </p:nvPr>
        </p:nvSpPr>
        <p:spPr>
          <a:xfrm>
            <a:off x="838199" y="1433014"/>
            <a:ext cx="10748749" cy="4703005"/>
          </a:xfrm>
          <a:extLst/>
        </p:spPr>
        <p:txBody>
          <a:bodyPr rtlCol="0">
            <a:normAutofit lnSpcReduction="10000"/>
          </a:bodyPr>
          <a:lstStyle/>
          <a:p>
            <a:pPr marL="514350" indent="-514350" eaLnBrk="1" fontAlgn="auto" hangingPunct="1">
              <a:spcAft>
                <a:spcPts val="0"/>
              </a:spcAft>
              <a:buFont typeface="+mj-lt"/>
              <a:buAutoNum type="arabicPeriod"/>
              <a:defRPr/>
            </a:pPr>
            <a:r>
              <a:rPr lang="en-CA" dirty="0"/>
              <a:t>A proactive Board of Directors (</a:t>
            </a:r>
            <a:r>
              <a:rPr lang="en-CA" dirty="0" err="1"/>
              <a:t>BoD</a:t>
            </a:r>
            <a:r>
              <a:rPr lang="en-CA" dirty="0"/>
              <a:t>)</a:t>
            </a:r>
          </a:p>
          <a:p>
            <a:pPr marL="514350" indent="-514350" eaLnBrk="1" fontAlgn="auto" hangingPunct="1">
              <a:spcAft>
                <a:spcPts val="0"/>
              </a:spcAft>
              <a:buFont typeface="+mj-lt"/>
              <a:buAutoNum type="arabicPeriod"/>
              <a:defRPr/>
            </a:pPr>
            <a:r>
              <a:rPr lang="en-CA" dirty="0"/>
              <a:t>Self-reliant and self-governing </a:t>
            </a:r>
          </a:p>
          <a:p>
            <a:pPr marL="514350" indent="-514350" eaLnBrk="1" fontAlgn="auto" hangingPunct="1">
              <a:spcAft>
                <a:spcPts val="0"/>
              </a:spcAft>
              <a:buFont typeface="+mj-lt"/>
              <a:buAutoNum type="arabicPeriod"/>
              <a:defRPr/>
            </a:pPr>
            <a:r>
              <a:rPr lang="en-CA" dirty="0"/>
              <a:t>Programmed infrastructure improvements</a:t>
            </a:r>
          </a:p>
          <a:p>
            <a:pPr marL="514350" indent="-514350" eaLnBrk="1" fontAlgn="auto" hangingPunct="1">
              <a:spcAft>
                <a:spcPts val="0"/>
              </a:spcAft>
              <a:buFont typeface="+mj-lt"/>
              <a:buAutoNum type="arabicPeriod"/>
              <a:defRPr/>
            </a:pPr>
            <a:r>
              <a:rPr lang="en-CA" dirty="0" err="1"/>
              <a:t>BoD</a:t>
            </a:r>
            <a:r>
              <a:rPr lang="en-CA" dirty="0"/>
              <a:t> actively involved in Club operations, plans and expenditures</a:t>
            </a:r>
          </a:p>
          <a:p>
            <a:pPr marL="514350" indent="-514350" eaLnBrk="1" fontAlgn="auto" hangingPunct="1">
              <a:spcAft>
                <a:spcPts val="0"/>
              </a:spcAft>
              <a:buFont typeface="+mj-lt"/>
              <a:buAutoNum type="arabicPeriod"/>
              <a:defRPr/>
            </a:pPr>
            <a:r>
              <a:rPr lang="en-CA" dirty="0"/>
              <a:t>Increased use of media at meetings </a:t>
            </a:r>
          </a:p>
          <a:p>
            <a:pPr marL="914400" lvl="1" indent="-457200" eaLnBrk="1" fontAlgn="auto" hangingPunct="1">
              <a:spcAft>
                <a:spcPts val="0"/>
              </a:spcAft>
              <a:buFont typeface="+mj-lt"/>
              <a:buAutoNum type="alphaLcPeriod"/>
              <a:defRPr/>
            </a:pPr>
            <a:r>
              <a:rPr lang="en-CA" dirty="0"/>
              <a:t>Projection capability, briefing notes, fact sheets</a:t>
            </a:r>
          </a:p>
          <a:p>
            <a:pPr marL="514350" indent="-514350" eaLnBrk="1" fontAlgn="auto" hangingPunct="1">
              <a:spcAft>
                <a:spcPts val="0"/>
              </a:spcAft>
              <a:buFont typeface="+mj-lt"/>
              <a:buAutoNum type="arabicPeriod"/>
              <a:defRPr/>
            </a:pPr>
            <a:r>
              <a:rPr lang="en-CA" dirty="0"/>
              <a:t>Decision taking based upon factual option analysis </a:t>
            </a:r>
          </a:p>
          <a:p>
            <a:pPr marL="514350" indent="-514350" eaLnBrk="1" fontAlgn="auto" hangingPunct="1">
              <a:spcAft>
                <a:spcPts val="0"/>
              </a:spcAft>
              <a:buFont typeface="+mj-lt"/>
              <a:buAutoNum type="arabicPeriod"/>
              <a:defRPr/>
            </a:pPr>
            <a:r>
              <a:rPr lang="en-CA" dirty="0"/>
              <a:t>Member focused</a:t>
            </a:r>
          </a:p>
          <a:p>
            <a:pPr marL="914400" lvl="1" indent="-457200" eaLnBrk="1" fontAlgn="auto" hangingPunct="1">
              <a:spcAft>
                <a:spcPts val="0"/>
              </a:spcAft>
              <a:buFont typeface="+mj-lt"/>
              <a:buAutoNum type="alphaLcPeriod"/>
              <a:defRPr/>
            </a:pPr>
            <a:r>
              <a:rPr lang="en-CA" dirty="0">
                <a:solidFill>
                  <a:srgbClr val="00B050"/>
                </a:solidFill>
              </a:rPr>
              <a:t>Member participation in critical decisi</a:t>
            </a:r>
            <a:r>
              <a:rPr lang="en-CA" dirty="0">
                <a:solidFill>
                  <a:srgbClr val="92D050"/>
                </a:solidFill>
              </a:rPr>
              <a:t>ons</a:t>
            </a:r>
          </a:p>
          <a:p>
            <a:pPr marL="914400" lvl="1" indent="-457200" eaLnBrk="1" fontAlgn="auto" hangingPunct="1">
              <a:spcAft>
                <a:spcPts val="0"/>
              </a:spcAft>
              <a:buFont typeface="+mj-lt"/>
              <a:buAutoNum type="alphaLcPeriod"/>
              <a:defRPr/>
            </a:pPr>
            <a:r>
              <a:rPr lang="en-CA" dirty="0"/>
              <a:t>Primacy of operations</a:t>
            </a:r>
          </a:p>
          <a:p>
            <a:pPr lvl="1" eaLnBrk="1" fontAlgn="auto" hangingPunct="1">
              <a:spcAft>
                <a:spcPts val="0"/>
              </a:spcAft>
              <a:defRPr/>
            </a:pPr>
            <a:endParaRPr lang="en-CA" dirty="0"/>
          </a:p>
        </p:txBody>
      </p:sp>
      <p:sp>
        <p:nvSpPr>
          <p:cNvPr id="5" name="Slide Number Placeholder 4"/>
          <p:cNvSpPr>
            <a:spLocks noGrp="1"/>
          </p:cNvSpPr>
          <p:nvPr>
            <p:ph type="sldNum" sz="quarter" idx="12"/>
          </p:nvPr>
        </p:nvSpPr>
        <p:spPr/>
        <p:txBody>
          <a:bodyPr/>
          <a:lstStyle/>
          <a:p>
            <a:pPr>
              <a:defRPr/>
            </a:pPr>
            <a:fld id="{7E78F901-F133-4683-BC1E-BA2B58165C77}" type="slidenum">
              <a:rPr lang="en-CA"/>
              <a:pPr>
                <a:defRPr/>
              </a:pPr>
              <a:t>7</a:t>
            </a:fld>
            <a:endParaRPr lang="en-CA"/>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143" y="1457129"/>
            <a:ext cx="309407" cy="328283"/>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143" y="1896136"/>
            <a:ext cx="309407" cy="328283"/>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143" y="2785932"/>
            <a:ext cx="309407" cy="328283"/>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143" y="3304515"/>
            <a:ext cx="309407" cy="328283"/>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143" y="4028578"/>
            <a:ext cx="309407" cy="328283"/>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143" y="5384929"/>
            <a:ext cx="309407" cy="328283"/>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142" y="2362499"/>
            <a:ext cx="309407" cy="328283"/>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180" y="5000456"/>
            <a:ext cx="309407" cy="32828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838200" y="365125"/>
            <a:ext cx="10515600" cy="1325563"/>
          </a:xfrm>
        </p:spPr>
        <p:txBody>
          <a:bodyPr/>
          <a:lstStyle/>
          <a:p>
            <a:pPr algn="ctr" eaLnBrk="1" hangingPunct="1"/>
            <a:r>
              <a:rPr lang="en-CA" altLang="en-US" dirty="0"/>
              <a:t>FINANCIALLY RESPONSIBLE</a:t>
            </a:r>
          </a:p>
        </p:txBody>
      </p:sp>
      <p:sp>
        <p:nvSpPr>
          <p:cNvPr id="15363" name="Content Placeholder 2"/>
          <p:cNvSpPr>
            <a:spLocks noGrp="1"/>
          </p:cNvSpPr>
          <p:nvPr>
            <p:ph idx="1"/>
          </p:nvPr>
        </p:nvSpPr>
        <p:spPr>
          <a:xfrm>
            <a:off x="838199" y="1446663"/>
            <a:ext cx="10857931" cy="4730300"/>
          </a:xfrm>
        </p:spPr>
        <p:txBody>
          <a:bodyPr/>
          <a:lstStyle/>
          <a:p>
            <a:pPr marL="514350" indent="-514350" eaLnBrk="1" hangingPunct="1">
              <a:buFont typeface="Calibri Light" panose="020F0302020204030204" pitchFamily="34" charset="0"/>
              <a:buAutoNum type="arabicPeriod"/>
            </a:pPr>
            <a:r>
              <a:rPr lang="en-CA" altLang="en-US" dirty="0"/>
              <a:t>Development of fiscal policies governing expenditures in near and long term to include responsibilities and levels of approval</a:t>
            </a:r>
          </a:p>
          <a:p>
            <a:pPr marL="514350" indent="-514350" eaLnBrk="1" hangingPunct="1">
              <a:buFont typeface="Calibri Light" panose="020F0302020204030204" pitchFamily="34" charset="0"/>
              <a:buAutoNum type="arabicPeriod"/>
            </a:pPr>
            <a:r>
              <a:rPr lang="en-CA" altLang="en-US" dirty="0"/>
              <a:t>Fiscally independent</a:t>
            </a:r>
          </a:p>
          <a:p>
            <a:pPr marL="514350" indent="-514350" eaLnBrk="1" hangingPunct="1">
              <a:buFont typeface="Calibri Light" panose="020F0302020204030204" pitchFamily="34" charset="0"/>
              <a:buAutoNum type="arabicPeriod"/>
            </a:pPr>
            <a:r>
              <a:rPr lang="en-CA" altLang="en-US" dirty="0"/>
              <a:t>Financial reserves at all levels</a:t>
            </a:r>
          </a:p>
          <a:p>
            <a:pPr marL="971550" lvl="1" indent="-514350" eaLnBrk="1" hangingPunct="1">
              <a:buFont typeface="Calibri Light" panose="020F0302020204030204" pitchFamily="34" charset="0"/>
              <a:buAutoNum type="alphaLcPeriod"/>
            </a:pPr>
            <a:r>
              <a:rPr lang="en-CA" altLang="en-US" dirty="0"/>
              <a:t>Infrastructure funding</a:t>
            </a:r>
          </a:p>
          <a:p>
            <a:pPr marL="514350" indent="-514350" eaLnBrk="1" hangingPunct="1">
              <a:buFont typeface="Calibri Light" panose="020F0302020204030204" pitchFamily="34" charset="0"/>
              <a:buAutoNum type="arabicPeriod"/>
            </a:pPr>
            <a:r>
              <a:rPr lang="en-CA" altLang="en-US" dirty="0"/>
              <a:t>Maintain low HOA fees</a:t>
            </a:r>
          </a:p>
          <a:p>
            <a:pPr marL="514350" indent="-514350" eaLnBrk="1" hangingPunct="1">
              <a:buFont typeface="Calibri Light" panose="020F0302020204030204" pitchFamily="34" charset="0"/>
              <a:buAutoNum type="arabicPeriod"/>
            </a:pPr>
            <a:r>
              <a:rPr lang="en-CA" altLang="en-US" dirty="0">
                <a:solidFill>
                  <a:srgbClr val="00B050"/>
                </a:solidFill>
              </a:rPr>
              <a:t>Active and persistent pursuit of delinquent accounts</a:t>
            </a:r>
          </a:p>
          <a:p>
            <a:pPr marL="514350" indent="-514350" eaLnBrk="1" hangingPunct="1">
              <a:buFont typeface="Calibri Light" panose="020F0302020204030204" pitchFamily="34" charset="0"/>
              <a:buAutoNum type="arabicPeriod"/>
            </a:pPr>
            <a:r>
              <a:rPr lang="en-CA" altLang="en-US" dirty="0"/>
              <a:t>Income opportunities through facility rentals</a:t>
            </a:r>
          </a:p>
          <a:p>
            <a:pPr marL="514350" indent="-514350" eaLnBrk="1" hangingPunct="1">
              <a:buFont typeface="Calibri Light" panose="020F0302020204030204" pitchFamily="34" charset="0"/>
              <a:buAutoNum type="arabicPeriod"/>
            </a:pPr>
            <a:r>
              <a:rPr lang="en-CA" altLang="en-US" dirty="0" err="1"/>
              <a:t>Rigourous</a:t>
            </a:r>
            <a:r>
              <a:rPr lang="en-CA" altLang="en-US" dirty="0"/>
              <a:t> cost controls</a:t>
            </a:r>
          </a:p>
          <a:p>
            <a:pPr marL="514350" indent="-514350" eaLnBrk="1" hangingPunct="1">
              <a:buFont typeface="Calibri Light" panose="020F0302020204030204" pitchFamily="34" charset="0"/>
              <a:buAutoNum type="arabicPeriod"/>
            </a:pPr>
            <a:endParaRPr lang="en-CA" altLang="en-US" dirty="0"/>
          </a:p>
        </p:txBody>
      </p:sp>
      <p:sp>
        <p:nvSpPr>
          <p:cNvPr id="5" name="Slide Number Placeholder 4"/>
          <p:cNvSpPr>
            <a:spLocks noGrp="1"/>
          </p:cNvSpPr>
          <p:nvPr>
            <p:ph type="sldNum" sz="quarter" idx="12"/>
          </p:nvPr>
        </p:nvSpPr>
        <p:spPr/>
        <p:txBody>
          <a:bodyPr/>
          <a:lstStyle/>
          <a:p>
            <a:pPr>
              <a:defRPr/>
            </a:pPr>
            <a:fld id="{6F94E159-C109-476D-81A7-B5AC2D868DFB}" type="slidenum">
              <a:rPr lang="en-CA"/>
              <a:pPr>
                <a:defRPr/>
              </a:pPr>
              <a:t>8</a:t>
            </a:fld>
            <a:endParaRPr lang="en-CA"/>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43" y="1482409"/>
            <a:ext cx="309407" cy="32828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43" y="2312904"/>
            <a:ext cx="309407" cy="32828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43" y="2876274"/>
            <a:ext cx="309407" cy="32828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43" y="3696495"/>
            <a:ext cx="309407" cy="32828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43" y="5364738"/>
            <a:ext cx="309407" cy="32828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42" y="4265161"/>
            <a:ext cx="309407" cy="328283"/>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540" y="4857068"/>
            <a:ext cx="309407" cy="32828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293"/>
            <a:ext cx="10515600" cy="985838"/>
          </a:xfrm>
        </p:spPr>
        <p:txBody>
          <a:bodyPr rtlCol="0">
            <a:normAutofit fontScale="90000"/>
          </a:bodyPr>
          <a:lstStyle/>
          <a:p>
            <a:pPr algn="ctr" eaLnBrk="1" fontAlgn="auto" hangingPunct="1">
              <a:spcAft>
                <a:spcPts val="0"/>
              </a:spcAft>
              <a:defRPr/>
            </a:pPr>
            <a:r>
              <a:rPr lang="en-CA" dirty="0"/>
              <a:t>A community of choice within  North Port</a:t>
            </a:r>
            <a:br>
              <a:rPr lang="en-CA" dirty="0"/>
            </a:br>
            <a:endParaRPr lang="en-CA" dirty="0"/>
          </a:p>
        </p:txBody>
      </p:sp>
      <p:sp>
        <p:nvSpPr>
          <p:cNvPr id="3" name="Content Placeholder 2"/>
          <p:cNvSpPr>
            <a:spLocks noGrp="1"/>
          </p:cNvSpPr>
          <p:nvPr>
            <p:ph idx="1"/>
          </p:nvPr>
        </p:nvSpPr>
        <p:spPr>
          <a:xfrm>
            <a:off x="758536" y="735211"/>
            <a:ext cx="11032085" cy="5986263"/>
          </a:xfrm>
        </p:spPr>
        <p:txBody>
          <a:bodyPr rtlCol="0">
            <a:normAutofit fontScale="70000" lnSpcReduction="20000"/>
          </a:bodyPr>
          <a:lstStyle/>
          <a:p>
            <a:pPr marL="0" indent="0" eaLnBrk="1" fontAlgn="auto" hangingPunct="1">
              <a:spcAft>
                <a:spcPts val="0"/>
              </a:spcAft>
              <a:buFont typeface="Arial" panose="020B0604020202020204" pitchFamily="34" charset="0"/>
              <a:buNone/>
              <a:defRPr/>
            </a:pPr>
            <a:r>
              <a:rPr lang="en-CA" sz="2900" dirty="0"/>
              <a:t>1.  Club Support</a:t>
            </a:r>
          </a:p>
          <a:p>
            <a:pPr marL="914400" lvl="1" indent="-457200" eaLnBrk="1" fontAlgn="auto" hangingPunct="1">
              <a:spcAft>
                <a:spcPts val="0"/>
              </a:spcAft>
              <a:buFont typeface="+mj-lt"/>
              <a:buAutoNum type="alphaLcPeriod"/>
              <a:defRPr/>
            </a:pPr>
            <a:r>
              <a:rPr lang="en-CA" sz="2900" dirty="0"/>
              <a:t>Low HOA fees</a:t>
            </a:r>
          </a:p>
          <a:p>
            <a:pPr marL="914400" lvl="1" indent="-457200" eaLnBrk="1" fontAlgn="auto" hangingPunct="1">
              <a:spcAft>
                <a:spcPts val="0"/>
              </a:spcAft>
              <a:buFont typeface="+mj-lt"/>
              <a:buAutoNum type="alphaLcPeriod"/>
              <a:defRPr/>
            </a:pPr>
            <a:r>
              <a:rPr lang="en-CA" sz="2900" dirty="0"/>
              <a:t>Clubhouse operations </a:t>
            </a:r>
            <a:r>
              <a:rPr lang="en-CA" sz="2900" dirty="0" smtClean="0"/>
              <a:t>seven days </a:t>
            </a:r>
            <a:r>
              <a:rPr lang="en-CA" sz="2900" dirty="0"/>
              <a:t>a week</a:t>
            </a:r>
          </a:p>
          <a:p>
            <a:pPr marL="914400" lvl="1" indent="-457200" eaLnBrk="1" fontAlgn="auto" hangingPunct="1">
              <a:spcAft>
                <a:spcPts val="0"/>
              </a:spcAft>
              <a:buFont typeface="+mj-lt"/>
              <a:buAutoNum type="alphaLcPeriod"/>
              <a:defRPr/>
            </a:pPr>
            <a:r>
              <a:rPr lang="en-CA" sz="2900" dirty="0"/>
              <a:t>Staged infrastructure programme for facility improvements</a:t>
            </a:r>
          </a:p>
          <a:p>
            <a:pPr marL="914400" lvl="1" indent="-457200" eaLnBrk="1" fontAlgn="auto" hangingPunct="1">
              <a:spcAft>
                <a:spcPts val="0"/>
              </a:spcAft>
              <a:buFont typeface="+mj-lt"/>
              <a:buAutoNum type="alphaLcPeriod"/>
              <a:defRPr/>
            </a:pPr>
            <a:r>
              <a:rPr lang="en-CA" sz="2900" dirty="0">
                <a:solidFill>
                  <a:srgbClr val="00B050"/>
                </a:solidFill>
              </a:rPr>
              <a:t>Covenants that improve Jockey Club aesthetics and property values</a:t>
            </a:r>
          </a:p>
          <a:p>
            <a:pPr marL="1428750" lvl="2" indent="-514350" eaLnBrk="1" fontAlgn="auto" hangingPunct="1">
              <a:spcAft>
                <a:spcPts val="0"/>
              </a:spcAft>
              <a:buFont typeface="+mj-lt"/>
              <a:buAutoNum type="romanLcPeriod"/>
              <a:defRPr/>
            </a:pPr>
            <a:r>
              <a:rPr lang="en-CA" sz="2900" dirty="0">
                <a:solidFill>
                  <a:srgbClr val="00B050"/>
                </a:solidFill>
              </a:rPr>
              <a:t>Fair and judicious enforcement</a:t>
            </a:r>
          </a:p>
          <a:p>
            <a:pPr marL="914400" lvl="1" indent="-457200" eaLnBrk="1" fontAlgn="auto" hangingPunct="1">
              <a:spcAft>
                <a:spcPts val="0"/>
              </a:spcAft>
              <a:buFont typeface="+mj-lt"/>
              <a:buAutoNum type="alphaLcPeriod"/>
              <a:defRPr/>
            </a:pPr>
            <a:r>
              <a:rPr lang="en-CA" sz="2900" dirty="0"/>
              <a:t>Robust information campaign </a:t>
            </a:r>
          </a:p>
          <a:p>
            <a:pPr marL="1428750" lvl="2" indent="-514350" eaLnBrk="1" fontAlgn="auto" hangingPunct="1">
              <a:spcAft>
                <a:spcPts val="0"/>
              </a:spcAft>
              <a:buFont typeface="+mj-lt"/>
              <a:buAutoNum type="romanLcPeriod"/>
              <a:defRPr/>
            </a:pPr>
            <a:r>
              <a:rPr lang="en-CA" sz="2900" dirty="0"/>
              <a:t>Website; Clarion newsletter; </a:t>
            </a:r>
            <a:r>
              <a:rPr lang="en-CA" sz="2900" dirty="0" smtClean="0"/>
              <a:t>Facebook Page; real </a:t>
            </a:r>
            <a:r>
              <a:rPr lang="en-CA" sz="2900" dirty="0"/>
              <a:t>estate; </a:t>
            </a:r>
            <a:r>
              <a:rPr lang="en-CA" sz="2900" strike="sngStrike" dirty="0"/>
              <a:t>chamber of commerce</a:t>
            </a:r>
            <a:r>
              <a:rPr lang="en-CA" sz="2900" dirty="0"/>
              <a:t>, word of mouth</a:t>
            </a:r>
          </a:p>
          <a:p>
            <a:pPr marL="914400" lvl="1" indent="-457200" eaLnBrk="1" fontAlgn="auto" hangingPunct="1">
              <a:spcAft>
                <a:spcPts val="0"/>
              </a:spcAft>
              <a:buFont typeface="+mj-lt"/>
              <a:buAutoNum type="alphaLcPeriod"/>
              <a:defRPr/>
            </a:pPr>
            <a:r>
              <a:rPr lang="en-CA" sz="2900" dirty="0"/>
              <a:t>Volunteerism</a:t>
            </a:r>
          </a:p>
          <a:p>
            <a:pPr marL="914400" lvl="1" indent="-457200" eaLnBrk="1" fontAlgn="auto" hangingPunct="1">
              <a:spcAft>
                <a:spcPts val="0"/>
              </a:spcAft>
              <a:buFont typeface="+mj-lt"/>
              <a:buAutoNum type="alphaLcPeriod"/>
              <a:defRPr/>
            </a:pPr>
            <a:r>
              <a:rPr lang="en-CA" sz="2900" dirty="0"/>
              <a:t>Active Block Captains</a:t>
            </a:r>
          </a:p>
          <a:p>
            <a:pPr marL="0" indent="0" eaLnBrk="1" fontAlgn="auto" hangingPunct="1">
              <a:spcAft>
                <a:spcPts val="0"/>
              </a:spcAft>
              <a:buFont typeface="Arial" panose="020B0604020202020204" pitchFamily="34" charset="0"/>
              <a:buNone/>
              <a:defRPr/>
            </a:pPr>
            <a:r>
              <a:rPr lang="en-CA" sz="2900" dirty="0"/>
              <a:t>2.  Community Support</a:t>
            </a:r>
          </a:p>
          <a:p>
            <a:pPr marL="914400" lvl="1" indent="-457200" eaLnBrk="1" fontAlgn="auto" hangingPunct="1">
              <a:spcAft>
                <a:spcPts val="0"/>
              </a:spcAft>
              <a:buFont typeface="+mj-lt"/>
              <a:buAutoNum type="alphaLcPeriod"/>
              <a:defRPr/>
            </a:pPr>
            <a:r>
              <a:rPr lang="en-CA" sz="2900" dirty="0"/>
              <a:t>Continued pro-active liaison with City of North Port</a:t>
            </a:r>
          </a:p>
          <a:p>
            <a:pPr marL="914400" lvl="1" indent="-457200" eaLnBrk="1" fontAlgn="auto" hangingPunct="1">
              <a:spcAft>
                <a:spcPts val="0"/>
              </a:spcAft>
              <a:buFont typeface="+mj-lt"/>
              <a:buAutoNum type="alphaLcPeriod"/>
              <a:defRPr/>
            </a:pPr>
            <a:r>
              <a:rPr lang="en-CA" sz="2900" dirty="0"/>
              <a:t>Use of clubhouse as a rental facility</a:t>
            </a:r>
          </a:p>
          <a:p>
            <a:pPr marL="914400" lvl="1" indent="-457200" eaLnBrk="1" fontAlgn="auto" hangingPunct="1">
              <a:spcAft>
                <a:spcPts val="0"/>
              </a:spcAft>
              <a:buFont typeface="+mj-lt"/>
              <a:buAutoNum type="alphaLcPeriod"/>
              <a:defRPr/>
            </a:pPr>
            <a:r>
              <a:rPr lang="en-CA" sz="2900" dirty="0"/>
              <a:t>Support to community activities</a:t>
            </a:r>
          </a:p>
          <a:p>
            <a:pPr marL="1428750" lvl="2" indent="-514350" eaLnBrk="1" fontAlgn="auto" hangingPunct="1">
              <a:spcAft>
                <a:spcPts val="0"/>
              </a:spcAft>
              <a:buFont typeface="+mj-lt"/>
              <a:buAutoNum type="romanLcPeriod"/>
              <a:defRPr/>
            </a:pPr>
            <a:r>
              <a:rPr lang="en-CA" sz="2900" dirty="0"/>
              <a:t>church groups; </a:t>
            </a:r>
          </a:p>
          <a:p>
            <a:pPr marL="1428750" lvl="2" indent="-514350" eaLnBrk="1" fontAlgn="auto" hangingPunct="1">
              <a:spcAft>
                <a:spcPts val="0"/>
              </a:spcAft>
              <a:buFont typeface="+mj-lt"/>
              <a:buAutoNum type="romanLcPeriod"/>
              <a:defRPr/>
            </a:pPr>
            <a:r>
              <a:rPr lang="en-CA" sz="2900" dirty="0"/>
              <a:t>Sarasota County Community Service Programme</a:t>
            </a:r>
          </a:p>
          <a:p>
            <a:pPr marL="914400" lvl="1" indent="-457200" eaLnBrk="1" fontAlgn="auto" hangingPunct="1">
              <a:spcAft>
                <a:spcPts val="0"/>
              </a:spcAft>
              <a:buFont typeface="+mj-lt"/>
              <a:buAutoNum type="alphaLcPeriod"/>
              <a:defRPr/>
            </a:pPr>
            <a:r>
              <a:rPr lang="en-CA" sz="2900" dirty="0"/>
              <a:t>Support to members</a:t>
            </a:r>
          </a:p>
          <a:p>
            <a:pPr marL="1428750" lvl="2" indent="-514350" eaLnBrk="1" fontAlgn="auto" hangingPunct="1">
              <a:spcAft>
                <a:spcPts val="0"/>
              </a:spcAft>
              <a:buFont typeface="+mj-lt"/>
              <a:buAutoNum type="romanLcPeriod"/>
              <a:defRPr/>
            </a:pPr>
            <a:r>
              <a:rPr lang="en-CA" sz="2900" dirty="0" smtClean="0"/>
              <a:t>photocopying</a:t>
            </a:r>
            <a:r>
              <a:rPr lang="en-CA" sz="2900" dirty="0"/>
              <a:t>; </a:t>
            </a:r>
            <a:r>
              <a:rPr lang="en-CA" sz="2900" dirty="0">
                <a:solidFill>
                  <a:srgbClr val="00B050"/>
                </a:solidFill>
              </a:rPr>
              <a:t>member contact list</a:t>
            </a:r>
            <a:r>
              <a:rPr lang="en-CA" sz="2900" dirty="0"/>
              <a:t>; </a:t>
            </a:r>
            <a:endParaRPr lang="en-CA" sz="2900" dirty="0" smtClean="0"/>
          </a:p>
          <a:p>
            <a:pPr marL="1428750" lvl="2" indent="-514350" eaLnBrk="1" fontAlgn="auto" hangingPunct="1">
              <a:spcAft>
                <a:spcPts val="0"/>
              </a:spcAft>
              <a:buFont typeface="+mj-lt"/>
              <a:buAutoNum type="romanLcPeriod"/>
              <a:defRPr/>
            </a:pPr>
            <a:r>
              <a:rPr lang="en-CA" sz="2900" dirty="0" smtClean="0"/>
              <a:t>website </a:t>
            </a:r>
            <a:r>
              <a:rPr lang="en-CA" sz="2900" dirty="0" smtClean="0">
                <a:solidFill>
                  <a:schemeClr val="accent1"/>
                </a:solidFill>
                <a:hlinkClick r:id="rId2"/>
              </a:rPr>
              <a:t>www.jockeyclubnorthport.com</a:t>
            </a:r>
            <a:r>
              <a:rPr lang="en-CA" sz="2900" dirty="0" smtClean="0">
                <a:solidFill>
                  <a:schemeClr val="accent1"/>
                </a:solidFill>
              </a:rPr>
              <a:t>; </a:t>
            </a:r>
          </a:p>
          <a:p>
            <a:pPr marL="1428750" lvl="2" indent="-514350" eaLnBrk="1" fontAlgn="auto" hangingPunct="1">
              <a:spcAft>
                <a:spcPts val="0"/>
              </a:spcAft>
              <a:buFont typeface="+mj-lt"/>
              <a:buAutoNum type="romanLcPeriod"/>
              <a:defRPr/>
            </a:pPr>
            <a:r>
              <a:rPr lang="en-CA" sz="2900" dirty="0" smtClean="0"/>
              <a:t>Facebook </a:t>
            </a:r>
            <a:r>
              <a:rPr lang="en-CA" sz="2900" u="sng" dirty="0">
                <a:solidFill>
                  <a:schemeClr val="accent5"/>
                </a:solidFill>
              </a:rPr>
              <a:t>https://www.facebook.com/thejockeyclubofnorthport/</a:t>
            </a:r>
          </a:p>
          <a:p>
            <a:pPr lvl="1" eaLnBrk="1" fontAlgn="auto" hangingPunct="1">
              <a:spcAft>
                <a:spcPts val="0"/>
              </a:spcAft>
              <a:defRPr/>
            </a:pPr>
            <a:endParaRPr lang="en-CA" sz="2900" u="sng" dirty="0">
              <a:solidFill>
                <a:schemeClr val="accent5"/>
              </a:solidFill>
            </a:endParaRPr>
          </a:p>
          <a:p>
            <a:pPr lvl="1" eaLnBrk="1" fontAlgn="auto" hangingPunct="1">
              <a:spcAft>
                <a:spcPts val="0"/>
              </a:spcAft>
              <a:defRPr/>
            </a:pPr>
            <a:endParaRPr lang="en-CA" dirty="0"/>
          </a:p>
          <a:p>
            <a:pPr eaLnBrk="1" fontAlgn="auto" hangingPunct="1">
              <a:spcAft>
                <a:spcPts val="0"/>
              </a:spcAft>
              <a:defRPr/>
            </a:pPr>
            <a:endParaRPr lang="en-CA" dirty="0"/>
          </a:p>
        </p:txBody>
      </p:sp>
      <p:sp>
        <p:nvSpPr>
          <p:cNvPr id="5" name="Slide Number Placeholder 4"/>
          <p:cNvSpPr>
            <a:spLocks noGrp="1"/>
          </p:cNvSpPr>
          <p:nvPr>
            <p:ph type="sldNum" sz="quarter" idx="12"/>
          </p:nvPr>
        </p:nvSpPr>
        <p:spPr/>
        <p:txBody>
          <a:bodyPr/>
          <a:lstStyle/>
          <a:p>
            <a:pPr>
              <a:defRPr/>
            </a:pPr>
            <a:fld id="{B8A5CB41-AFA6-47B5-B145-AB7664484C93}" type="slidenum">
              <a:rPr lang="en-CA"/>
              <a:pPr>
                <a:defRPr/>
              </a:pPr>
              <a:t>9</a:t>
            </a:fld>
            <a:endParaRPr lang="en-CA"/>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371" y="1073614"/>
            <a:ext cx="246876" cy="26193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371" y="4766919"/>
            <a:ext cx="246876" cy="26193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103" y="2518846"/>
            <a:ext cx="246876" cy="26193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371" y="5393063"/>
            <a:ext cx="246876" cy="26193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06473" y="3439630"/>
            <a:ext cx="212021" cy="26081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7111" y="3142626"/>
            <a:ext cx="212021" cy="260815"/>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661" y="4130932"/>
            <a:ext cx="246876" cy="261937"/>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364" y="4433487"/>
            <a:ext cx="246876" cy="26193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364" y="1604455"/>
            <a:ext cx="246876" cy="261937"/>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364" y="1858893"/>
            <a:ext cx="246876" cy="261937"/>
          </a:xfrm>
          <a:prstGeom prst="rect">
            <a:avLst/>
          </a:prstGeom>
        </p:spPr>
      </p:pic>
      <p:sp>
        <p:nvSpPr>
          <p:cNvPr id="18" name="Minus 17"/>
          <p:cNvSpPr/>
          <p:nvPr/>
        </p:nvSpPr>
        <p:spPr>
          <a:xfrm>
            <a:off x="838200" y="1294298"/>
            <a:ext cx="419987" cy="337305"/>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661" y="1328052"/>
            <a:ext cx="246876" cy="261937"/>
          </a:xfrm>
          <a:prstGeom prst="rect">
            <a:avLst/>
          </a:prstGeom>
        </p:spPr>
      </p:pic>
    </p:spTree>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5.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2075</Words>
  <Application>Microsoft Office PowerPoint</Application>
  <PresentationFormat>Widescreen</PresentationFormat>
  <Paragraphs>407</Paragraphs>
  <Slides>47</Slides>
  <Notes>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47</vt:i4>
      </vt:variant>
    </vt:vector>
  </HeadingPairs>
  <TitlesOfParts>
    <vt:vector size="60" baseType="lpstr">
      <vt:lpstr>Arial</vt:lpstr>
      <vt:lpstr>Calibri</vt:lpstr>
      <vt:lpstr>Calibri Light</vt:lpstr>
      <vt:lpstr>Century Gothic</vt:lpstr>
      <vt:lpstr>Helvetica</vt:lpstr>
      <vt:lpstr>Times New Roman</vt:lpstr>
      <vt:lpstr>Trebuchet MS</vt:lpstr>
      <vt:lpstr>Wingdings 3</vt:lpstr>
      <vt:lpstr>Office Theme</vt:lpstr>
      <vt:lpstr>3_Custom Design</vt:lpstr>
      <vt:lpstr>Facet</vt:lpstr>
      <vt:lpstr>Ion Boardroom</vt:lpstr>
      <vt:lpstr>Wisp</vt:lpstr>
      <vt:lpstr>JOCKEY CLUB OF NORTH PORT POA INC ANNUAL GENERAL MEETING 14 MARCH 2019</vt:lpstr>
      <vt:lpstr>AGENDA</vt:lpstr>
      <vt:lpstr>ACCLAMATION OF BOARD </vt:lpstr>
      <vt:lpstr>ITEM 5 - JOCKEY CLUB ANNUAL REPORT</vt:lpstr>
      <vt:lpstr>PowerPoint Presentation</vt:lpstr>
      <vt:lpstr>JOCKEY CLUB STRATEGIC GOALS</vt:lpstr>
      <vt:lpstr>EFFECTIVE GOVERNANCE</vt:lpstr>
      <vt:lpstr>FINANCIALLY RESPONSIBLE</vt:lpstr>
      <vt:lpstr>A community of choice within  North Port </vt:lpstr>
      <vt:lpstr>Member Oriented</vt:lpstr>
      <vt:lpstr>FOCUS FOR 2019</vt:lpstr>
      <vt:lpstr>PowerPoint Presentation</vt:lpstr>
      <vt:lpstr>COLLECTIONS</vt:lpstr>
      <vt:lpstr>2018 COLLECTIONS</vt:lpstr>
      <vt:lpstr>2019 ACCOUNT STATUS</vt:lpstr>
      <vt:lpstr>WOODS LANE</vt:lpstr>
      <vt:lpstr>WOODS LANE ACCESS</vt:lpstr>
      <vt:lpstr>WOODS LANE – ALTERNATE ROUTE</vt:lpstr>
      <vt:lpstr>PowerPoint Presentation</vt:lpstr>
      <vt:lpstr>PowerPoint Presentation</vt:lpstr>
      <vt:lpstr>Secretary's Annual Report</vt:lpstr>
      <vt:lpstr>PowerPoint Presentation</vt:lpstr>
      <vt:lpstr>PowerPoint Presentation</vt:lpstr>
      <vt:lpstr>ECC</vt:lpstr>
      <vt:lpstr>ENVIRONMENTAL CONTRLOL</vt:lpstr>
      <vt:lpstr>ECC ACHIEVEMENTS - 2018</vt:lpstr>
      <vt:lpstr>MAINTENANCE</vt:lpstr>
      <vt:lpstr>MAINTENANCE PROJECTS 2018</vt:lpstr>
      <vt:lpstr>CITY LIAISON</vt:lpstr>
      <vt:lpstr>Recreation</vt:lpstr>
      <vt:lpstr>PowerPoint Presentation</vt:lpstr>
      <vt:lpstr>PowerPoint Presentation</vt:lpstr>
      <vt:lpstr>PowerPoint Presentation</vt:lpstr>
      <vt:lpstr>PowerPoint Presentation</vt:lpstr>
      <vt:lpstr>PowerPoint Presentation</vt:lpstr>
      <vt:lpstr>WELCOMING</vt:lpstr>
      <vt:lpstr>Jockey Club of North Port Financial Report</vt:lpstr>
      <vt:lpstr>JOCKEY CLUB’S  CAPITAL INVESTMENTS</vt:lpstr>
      <vt:lpstr>JOCKEY CLUB’S YEAR END CASH POSITION</vt:lpstr>
      <vt:lpstr>JOCKEY CLUB’S RESERVES </vt:lpstr>
      <vt:lpstr>JOCKEY CLUB’S TOTAL ASSETS</vt:lpstr>
      <vt:lpstr>JOCKEY CLUB’S AGED RECEIVABLES </vt:lpstr>
      <vt:lpstr>BONUS INCOME 2018</vt:lpstr>
      <vt:lpstr>WHAT LIES AHEAD</vt:lpstr>
      <vt:lpstr>WHAT DO I GET FOR MY $240.00 A YEAR?</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JOCKEY CLUB STRATEGIC PLAN</dc:title>
  <dc:creator>David Casarsa</dc:creator>
  <cp:lastModifiedBy>David Casarsa</cp:lastModifiedBy>
  <cp:revision>145</cp:revision>
  <dcterms:created xsi:type="dcterms:W3CDTF">2015-01-23T19:48:23Z</dcterms:created>
  <dcterms:modified xsi:type="dcterms:W3CDTF">2019-03-15T19:36:33Z</dcterms:modified>
</cp:coreProperties>
</file>