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5" r:id="rId3"/>
    <p:sldId id="270" r:id="rId4"/>
    <p:sldId id="258" r:id="rId5"/>
    <p:sldId id="267" r:id="rId6"/>
    <p:sldId id="262" r:id="rId7"/>
    <p:sldId id="263" r:id="rId8"/>
    <p:sldId id="260" r:id="rId9"/>
    <p:sldId id="261" r:id="rId10"/>
    <p:sldId id="264" r:id="rId11"/>
    <p:sldId id="268" r:id="rId12"/>
    <p:sldId id="266" r:id="rId1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083DB05-226D-4095-8204-D7D5731A0355}" type="datetimeFigureOut">
              <a:rPr lang="en-CA"/>
              <a:pPr>
                <a:defRPr/>
              </a:pPr>
              <a:t>2016-02-08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2AAE5FBE-045B-4170-8BC2-926363B6FF5A}" type="slidenum">
              <a:rPr lang="en-CA"/>
              <a:pPr>
                <a:defRPr/>
              </a:pPr>
              <a:t>‹#›</a:t>
            </a:fld>
            <a:endParaRPr lang="en-CA"/>
          </a:p>
        </p:txBody>
      </p:sp>
    </p:spTree>
    <p:extLst>
      <p:ext uri="{BB962C8B-B14F-4D97-AF65-F5344CB8AC3E}">
        <p14:creationId xmlns:p14="http://schemas.microsoft.com/office/powerpoint/2010/main" val="26554376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6BF5D55-0A91-4B65-899C-7A953540920E}" type="slidenum">
              <a:rPr lang="en-CA" altLang="en-US" smtClean="0"/>
              <a:pPr fontAlgn="base">
                <a:spcBef>
                  <a:spcPct val="0"/>
                </a:spcBef>
                <a:spcAft>
                  <a:spcPct val="0"/>
                </a:spcAft>
              </a:pPr>
              <a:t>1</a:t>
            </a:fld>
            <a:endParaRPr lang="en-CA" altLang="en-US" smtClean="0"/>
          </a:p>
        </p:txBody>
      </p:sp>
    </p:spTree>
    <p:extLst>
      <p:ext uri="{BB962C8B-B14F-4D97-AF65-F5344CB8AC3E}">
        <p14:creationId xmlns:p14="http://schemas.microsoft.com/office/powerpoint/2010/main" val="2805224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4" name="Slide Number Placeholder 3"/>
          <p:cNvSpPr>
            <a:spLocks noGrp="1"/>
          </p:cNvSpPr>
          <p:nvPr>
            <p:ph type="sldNum" sz="quarter" idx="5"/>
          </p:nvPr>
        </p:nvSpPr>
        <p:spPr/>
        <p:txBody>
          <a:bodyPr/>
          <a:lstStyle/>
          <a:p>
            <a:pPr>
              <a:defRPr/>
            </a:pPr>
            <a:fld id="{E852F88A-99B9-43C1-BEDA-A712498B1DFA}" type="slidenum">
              <a:rPr lang="en-CA" smtClean="0"/>
              <a:pPr>
                <a:defRPr/>
              </a:pPr>
              <a:t>2</a:t>
            </a:fld>
            <a:endParaRPr lang="en-CA"/>
          </a:p>
        </p:txBody>
      </p:sp>
    </p:spTree>
    <p:extLst>
      <p:ext uri="{BB962C8B-B14F-4D97-AF65-F5344CB8AC3E}">
        <p14:creationId xmlns:p14="http://schemas.microsoft.com/office/powerpoint/2010/main" val="1735466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4" name="Slide Number Placeholder 3"/>
          <p:cNvSpPr>
            <a:spLocks noGrp="1"/>
          </p:cNvSpPr>
          <p:nvPr>
            <p:ph type="sldNum" sz="quarter" idx="5"/>
          </p:nvPr>
        </p:nvSpPr>
        <p:spPr/>
        <p:txBody>
          <a:bodyPr/>
          <a:lstStyle/>
          <a:p>
            <a:pPr>
              <a:defRPr/>
            </a:pPr>
            <a:fld id="{152BC979-3AAF-4072-9F63-8C6CE9D42236}" type="slidenum">
              <a:rPr lang="en-CA" smtClean="0"/>
              <a:pPr>
                <a:defRPr/>
              </a:pPr>
              <a:t>3</a:t>
            </a:fld>
            <a:endParaRPr lang="en-CA"/>
          </a:p>
        </p:txBody>
      </p:sp>
    </p:spTree>
    <p:extLst>
      <p:ext uri="{BB962C8B-B14F-4D97-AF65-F5344CB8AC3E}">
        <p14:creationId xmlns:p14="http://schemas.microsoft.com/office/powerpoint/2010/main" val="579671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4" name="Slide Number Placeholder 3"/>
          <p:cNvSpPr>
            <a:spLocks noGrp="1"/>
          </p:cNvSpPr>
          <p:nvPr>
            <p:ph type="sldNum" sz="quarter" idx="5"/>
          </p:nvPr>
        </p:nvSpPr>
        <p:spPr/>
        <p:txBody>
          <a:bodyPr/>
          <a:lstStyle/>
          <a:p>
            <a:pPr>
              <a:defRPr/>
            </a:pPr>
            <a:fld id="{0EE2AB83-90ED-4E79-A666-2D0A74C6122B}" type="slidenum">
              <a:rPr lang="en-CA" smtClean="0"/>
              <a:pPr>
                <a:defRPr/>
              </a:pPr>
              <a:t>4</a:t>
            </a:fld>
            <a:endParaRPr lang="en-CA"/>
          </a:p>
        </p:txBody>
      </p:sp>
    </p:spTree>
    <p:extLst>
      <p:ext uri="{BB962C8B-B14F-4D97-AF65-F5344CB8AC3E}">
        <p14:creationId xmlns:p14="http://schemas.microsoft.com/office/powerpoint/2010/main" val="2983036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C2AC6AA-6AF1-4DAE-8E1F-0A224DA4384E}" type="slidenum">
              <a:rPr lang="en-CA" altLang="en-US" smtClean="0"/>
              <a:pPr fontAlgn="base">
                <a:spcBef>
                  <a:spcPct val="0"/>
                </a:spcBef>
                <a:spcAft>
                  <a:spcPct val="0"/>
                </a:spcAft>
              </a:pPr>
              <a:t>7</a:t>
            </a:fld>
            <a:endParaRPr lang="en-CA" altLang="en-US" smtClean="0"/>
          </a:p>
        </p:txBody>
      </p:sp>
    </p:spTree>
    <p:extLst>
      <p:ext uri="{BB962C8B-B14F-4D97-AF65-F5344CB8AC3E}">
        <p14:creationId xmlns:p14="http://schemas.microsoft.com/office/powerpoint/2010/main" val="1042140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r>
              <a:rPr lang="en-US"/>
              <a:t>5/15/2015</a:t>
            </a: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2C950992-E3F1-4425-B606-88128D4B1B37}" type="slidenum">
              <a:rPr lang="en-CA"/>
              <a:pPr>
                <a:defRPr/>
              </a:pPr>
              <a:t>‹#›</a:t>
            </a:fld>
            <a:endParaRPr lang="en-CA"/>
          </a:p>
        </p:txBody>
      </p:sp>
    </p:spTree>
    <p:extLst>
      <p:ext uri="{BB962C8B-B14F-4D97-AF65-F5344CB8AC3E}">
        <p14:creationId xmlns:p14="http://schemas.microsoft.com/office/powerpoint/2010/main" val="2976262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r>
              <a:rPr lang="en-US"/>
              <a:t>5/15/2015</a:t>
            </a: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CF43B70A-C0C5-493B-9729-DC95AC7B763D}" type="slidenum">
              <a:rPr lang="en-CA"/>
              <a:pPr>
                <a:defRPr/>
              </a:pPr>
              <a:t>‹#›</a:t>
            </a:fld>
            <a:endParaRPr lang="en-CA"/>
          </a:p>
        </p:txBody>
      </p:sp>
    </p:spTree>
    <p:extLst>
      <p:ext uri="{BB962C8B-B14F-4D97-AF65-F5344CB8AC3E}">
        <p14:creationId xmlns:p14="http://schemas.microsoft.com/office/powerpoint/2010/main" val="2126883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r>
              <a:rPr lang="en-US"/>
              <a:t>5/15/2015</a:t>
            </a: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E01653EE-8FA8-4BAB-8450-FBD600D925C3}" type="slidenum">
              <a:rPr lang="en-CA"/>
              <a:pPr>
                <a:defRPr/>
              </a:pPr>
              <a:t>‹#›</a:t>
            </a:fld>
            <a:endParaRPr lang="en-CA"/>
          </a:p>
        </p:txBody>
      </p:sp>
    </p:spTree>
    <p:extLst>
      <p:ext uri="{BB962C8B-B14F-4D97-AF65-F5344CB8AC3E}">
        <p14:creationId xmlns:p14="http://schemas.microsoft.com/office/powerpoint/2010/main" val="1420326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r>
              <a:rPr lang="en-US"/>
              <a:t>5/15/2015</a:t>
            </a: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BE59A168-8677-43ED-9E6B-72E0B2400B41}" type="slidenum">
              <a:rPr lang="en-CA"/>
              <a:pPr>
                <a:defRPr/>
              </a:pPr>
              <a:t>‹#›</a:t>
            </a:fld>
            <a:endParaRPr lang="en-CA"/>
          </a:p>
        </p:txBody>
      </p:sp>
    </p:spTree>
    <p:extLst>
      <p:ext uri="{BB962C8B-B14F-4D97-AF65-F5344CB8AC3E}">
        <p14:creationId xmlns:p14="http://schemas.microsoft.com/office/powerpoint/2010/main" val="4139484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5/15/2015</a:t>
            </a: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7461F64E-DBBA-4EE3-B636-D1B3DB826006}" type="slidenum">
              <a:rPr lang="en-CA"/>
              <a:pPr>
                <a:defRPr/>
              </a:pPr>
              <a:t>‹#›</a:t>
            </a:fld>
            <a:endParaRPr lang="en-CA"/>
          </a:p>
        </p:txBody>
      </p:sp>
    </p:spTree>
    <p:extLst>
      <p:ext uri="{BB962C8B-B14F-4D97-AF65-F5344CB8AC3E}">
        <p14:creationId xmlns:p14="http://schemas.microsoft.com/office/powerpoint/2010/main" val="4119533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r>
              <a:rPr lang="en-US"/>
              <a:t>5/15/2015</a:t>
            </a:r>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8F116036-805A-479B-948C-4B02DDFDA1FB}" type="slidenum">
              <a:rPr lang="en-CA"/>
              <a:pPr>
                <a:defRPr/>
              </a:pPr>
              <a:t>‹#›</a:t>
            </a:fld>
            <a:endParaRPr lang="en-CA"/>
          </a:p>
        </p:txBody>
      </p:sp>
    </p:spTree>
    <p:extLst>
      <p:ext uri="{BB962C8B-B14F-4D97-AF65-F5344CB8AC3E}">
        <p14:creationId xmlns:p14="http://schemas.microsoft.com/office/powerpoint/2010/main" val="3074398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r>
              <a:rPr lang="en-US"/>
              <a:t>5/15/2015</a:t>
            </a:r>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91279E10-BF17-40EB-B2C6-162448613062}" type="slidenum">
              <a:rPr lang="en-CA"/>
              <a:pPr>
                <a:defRPr/>
              </a:pPr>
              <a:t>‹#›</a:t>
            </a:fld>
            <a:endParaRPr lang="en-CA"/>
          </a:p>
        </p:txBody>
      </p:sp>
    </p:spTree>
    <p:extLst>
      <p:ext uri="{BB962C8B-B14F-4D97-AF65-F5344CB8AC3E}">
        <p14:creationId xmlns:p14="http://schemas.microsoft.com/office/powerpoint/2010/main" val="132065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r>
              <a:rPr lang="en-US"/>
              <a:t>5/15/2015</a:t>
            </a:r>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EE349625-2352-46FA-AAEF-A4D8FFAAFBAE}" type="slidenum">
              <a:rPr lang="en-CA"/>
              <a:pPr>
                <a:defRPr/>
              </a:pPr>
              <a:t>‹#›</a:t>
            </a:fld>
            <a:endParaRPr lang="en-CA"/>
          </a:p>
        </p:txBody>
      </p:sp>
    </p:spTree>
    <p:extLst>
      <p:ext uri="{BB962C8B-B14F-4D97-AF65-F5344CB8AC3E}">
        <p14:creationId xmlns:p14="http://schemas.microsoft.com/office/powerpoint/2010/main" val="79694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5/15/2015</a:t>
            </a:r>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pPr>
              <a:defRPr/>
            </a:pPr>
            <a:fld id="{E54F9AA6-1C7F-4F12-82C2-1A4AA1EE1D2C}" type="slidenum">
              <a:rPr lang="en-CA"/>
              <a:pPr>
                <a:defRPr/>
              </a:pPr>
              <a:t>‹#›</a:t>
            </a:fld>
            <a:endParaRPr lang="en-CA"/>
          </a:p>
        </p:txBody>
      </p:sp>
    </p:spTree>
    <p:extLst>
      <p:ext uri="{BB962C8B-B14F-4D97-AF65-F5344CB8AC3E}">
        <p14:creationId xmlns:p14="http://schemas.microsoft.com/office/powerpoint/2010/main" val="2813562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5/15/2015</a:t>
            </a:r>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68458269-67B6-4F9C-921C-297D65A35EDE}" type="slidenum">
              <a:rPr lang="en-CA"/>
              <a:pPr>
                <a:defRPr/>
              </a:pPr>
              <a:t>‹#›</a:t>
            </a:fld>
            <a:endParaRPr lang="en-CA"/>
          </a:p>
        </p:txBody>
      </p:sp>
    </p:spTree>
    <p:extLst>
      <p:ext uri="{BB962C8B-B14F-4D97-AF65-F5344CB8AC3E}">
        <p14:creationId xmlns:p14="http://schemas.microsoft.com/office/powerpoint/2010/main" val="1547549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5/15/2015</a:t>
            </a:r>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8B01C04F-6108-4077-AE27-2BD8573191CD}" type="slidenum">
              <a:rPr lang="en-CA"/>
              <a:pPr>
                <a:defRPr/>
              </a:pPr>
              <a:t>‹#›</a:t>
            </a:fld>
            <a:endParaRPr lang="en-CA"/>
          </a:p>
        </p:txBody>
      </p:sp>
    </p:spTree>
    <p:extLst>
      <p:ext uri="{BB962C8B-B14F-4D97-AF65-F5344CB8AC3E}">
        <p14:creationId xmlns:p14="http://schemas.microsoft.com/office/powerpoint/2010/main" val="699996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r>
              <a:rPr lang="en-US"/>
              <a:t>5/15/2015</a:t>
            </a:r>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24ECC74E-EAB1-49CD-85AD-0404BFCC5FF0}"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CA" altLang="en-US" smtClean="0"/>
              <a:t>JOCKEY CLUB STRATEGIC FIVE YEAR PLAN</a:t>
            </a:r>
          </a:p>
        </p:txBody>
      </p:sp>
      <p:sp>
        <p:nvSpPr>
          <p:cNvPr id="3075" name="Subtitle 2"/>
          <p:cNvSpPr>
            <a:spLocks noGrp="1"/>
          </p:cNvSpPr>
          <p:nvPr>
            <p:ph type="subTitle" idx="1"/>
          </p:nvPr>
        </p:nvSpPr>
        <p:spPr/>
        <p:txBody>
          <a:bodyPr/>
          <a:lstStyle/>
          <a:p>
            <a:pPr eaLnBrk="1" hangingPunct="1"/>
            <a:r>
              <a:rPr lang="en-CA" altLang="en-US" smtClean="0"/>
              <a:t>May 2015</a:t>
            </a:r>
          </a:p>
        </p:txBody>
      </p:sp>
      <p:sp>
        <p:nvSpPr>
          <p:cNvPr id="4" name="Date Placeholder 3"/>
          <p:cNvSpPr>
            <a:spLocks noGrp="1"/>
          </p:cNvSpPr>
          <p:nvPr>
            <p:ph type="dt" sz="quarter" idx="10"/>
          </p:nvPr>
        </p:nvSpPr>
        <p:spPr/>
        <p:txBody>
          <a:bodyPr/>
          <a:lstStyle/>
          <a:p>
            <a:pPr>
              <a:defRPr/>
            </a:pPr>
            <a:r>
              <a:rPr lang="en-US"/>
              <a:t>5/15/2015</a:t>
            </a:r>
            <a:endParaRPr lang="en-CA"/>
          </a:p>
        </p:txBody>
      </p:sp>
      <p:sp>
        <p:nvSpPr>
          <p:cNvPr id="5" name="Slide Number Placeholder 4"/>
          <p:cNvSpPr>
            <a:spLocks noGrp="1"/>
          </p:cNvSpPr>
          <p:nvPr>
            <p:ph type="sldNum" sz="quarter" idx="12"/>
          </p:nvPr>
        </p:nvSpPr>
        <p:spPr/>
        <p:txBody>
          <a:bodyPr/>
          <a:lstStyle/>
          <a:p>
            <a:pPr>
              <a:defRPr/>
            </a:pPr>
            <a:fld id="{A3BDFE57-980B-4131-82A5-C233703E09E8}" type="slidenum">
              <a:rPr lang="en-CA"/>
              <a:pPr>
                <a:defRPr/>
              </a:pPr>
              <a:t>1</a:t>
            </a:fld>
            <a:endParaRPr lang="en-CA"/>
          </a:p>
        </p:txBody>
      </p:sp>
      <p:sp>
        <p:nvSpPr>
          <p:cNvPr id="3078" name="TextBox 1"/>
          <p:cNvSpPr txBox="1">
            <a:spLocks noChangeArrowheads="1"/>
          </p:cNvSpPr>
          <p:nvPr/>
        </p:nvSpPr>
        <p:spPr bwMode="auto">
          <a:xfrm>
            <a:off x="4706938" y="4887913"/>
            <a:ext cx="3086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CA" altLang="en-US"/>
              <a:t>Approved 11 May 2015 by BoD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62000" y="146050"/>
            <a:ext cx="10515600" cy="1325563"/>
          </a:xfrm>
        </p:spPr>
        <p:txBody>
          <a:bodyPr/>
          <a:lstStyle/>
          <a:p>
            <a:pPr algn="ctr" eaLnBrk="1" hangingPunct="1"/>
            <a:r>
              <a:rPr lang="en-CA" altLang="en-US" smtClean="0"/>
              <a:t>Key Desired Effects</a:t>
            </a:r>
          </a:p>
        </p:txBody>
      </p:sp>
      <p:sp>
        <p:nvSpPr>
          <p:cNvPr id="3" name="Content Placeholder 2"/>
          <p:cNvSpPr>
            <a:spLocks noGrp="1"/>
          </p:cNvSpPr>
          <p:nvPr>
            <p:ph idx="1"/>
          </p:nvPr>
        </p:nvSpPr>
        <p:spPr>
          <a:xfrm>
            <a:off x="685800" y="1171575"/>
            <a:ext cx="10668000" cy="5375275"/>
          </a:xfrm>
        </p:spPr>
        <p:txBody>
          <a:bodyPr rtlCol="0">
            <a:normAutofit fontScale="92500" lnSpcReduction="20000"/>
          </a:bodyPr>
          <a:lstStyle/>
          <a:p>
            <a:pPr marL="514350" indent="-514350" eaLnBrk="1" fontAlgn="auto" hangingPunct="1">
              <a:spcAft>
                <a:spcPts val="0"/>
              </a:spcAft>
              <a:buFont typeface="+mj-lt"/>
              <a:buAutoNum type="arabicPeriod"/>
              <a:defRPr/>
            </a:pPr>
            <a:r>
              <a:rPr lang="en-CA" dirty="0" smtClean="0"/>
              <a:t>Member focused – Recreation Campaign</a:t>
            </a:r>
          </a:p>
          <a:p>
            <a:pPr marL="514350" indent="-514350" eaLnBrk="1" fontAlgn="auto" hangingPunct="1">
              <a:spcAft>
                <a:spcPts val="0"/>
              </a:spcAft>
              <a:buFont typeface="+mj-lt"/>
              <a:buAutoNum type="arabicPeriod"/>
              <a:defRPr/>
            </a:pPr>
            <a:r>
              <a:rPr lang="en-CA" dirty="0" smtClean="0"/>
              <a:t>Proactive </a:t>
            </a:r>
            <a:r>
              <a:rPr lang="en-CA" dirty="0" err="1" smtClean="0"/>
              <a:t>BoD</a:t>
            </a:r>
            <a:endParaRPr lang="en-CA" dirty="0" smtClean="0"/>
          </a:p>
          <a:p>
            <a:pPr marL="914400" lvl="1" indent="-457200" eaLnBrk="1" fontAlgn="auto" hangingPunct="1">
              <a:spcAft>
                <a:spcPts val="0"/>
              </a:spcAft>
              <a:buFont typeface="+mj-lt"/>
              <a:buAutoNum type="alphaLcPeriod"/>
              <a:defRPr/>
            </a:pPr>
            <a:r>
              <a:rPr lang="en-CA" dirty="0" smtClean="0"/>
              <a:t>Supported by fiscal policy and strategic plan.</a:t>
            </a:r>
          </a:p>
          <a:p>
            <a:pPr marL="514350" indent="-514350" eaLnBrk="1" fontAlgn="auto" hangingPunct="1">
              <a:spcAft>
                <a:spcPts val="0"/>
              </a:spcAft>
              <a:buFont typeface="+mj-lt"/>
              <a:buAutoNum type="arabicPeriod"/>
              <a:defRPr/>
            </a:pPr>
            <a:r>
              <a:rPr lang="en-CA" dirty="0" smtClean="0"/>
              <a:t>Low HOA fees</a:t>
            </a:r>
          </a:p>
          <a:p>
            <a:pPr marL="514350" indent="-514350" eaLnBrk="1" fontAlgn="auto" hangingPunct="1">
              <a:spcAft>
                <a:spcPts val="0"/>
              </a:spcAft>
              <a:buFont typeface="+mj-lt"/>
              <a:buAutoNum type="arabicPeriod"/>
              <a:defRPr/>
            </a:pPr>
            <a:r>
              <a:rPr lang="en-CA" dirty="0" smtClean="0"/>
              <a:t>Programmed infrastructure improvements – Infrastructure Campaign</a:t>
            </a:r>
          </a:p>
          <a:p>
            <a:pPr marL="514350" indent="-514350" eaLnBrk="1" fontAlgn="auto" hangingPunct="1">
              <a:spcAft>
                <a:spcPts val="0"/>
              </a:spcAft>
              <a:buFont typeface="+mj-lt"/>
              <a:buAutoNum type="arabicPeriod"/>
              <a:defRPr/>
            </a:pPr>
            <a:r>
              <a:rPr lang="en-CA" dirty="0" smtClean="0"/>
              <a:t>Independent (governance and fiscal)</a:t>
            </a:r>
          </a:p>
          <a:p>
            <a:pPr marL="514350" indent="-514350" eaLnBrk="1" fontAlgn="auto" hangingPunct="1">
              <a:spcAft>
                <a:spcPts val="0"/>
              </a:spcAft>
              <a:buFont typeface="+mj-lt"/>
              <a:buAutoNum type="arabicPeriod"/>
              <a:defRPr/>
            </a:pPr>
            <a:r>
              <a:rPr lang="en-CA" dirty="0" smtClean="0"/>
              <a:t>Clubhouse open seven days a week</a:t>
            </a:r>
          </a:p>
          <a:p>
            <a:pPr marL="514350" indent="-514350" eaLnBrk="1" fontAlgn="auto" hangingPunct="1">
              <a:spcAft>
                <a:spcPts val="0"/>
              </a:spcAft>
              <a:buFont typeface="+mj-lt"/>
              <a:buAutoNum type="arabicPeriod"/>
              <a:defRPr/>
            </a:pPr>
            <a:r>
              <a:rPr lang="en-CA" dirty="0" smtClean="0"/>
              <a:t>Increased member participation in decision taking</a:t>
            </a:r>
          </a:p>
          <a:p>
            <a:pPr marL="914400" lvl="1" indent="-457200" eaLnBrk="1" fontAlgn="auto" hangingPunct="1">
              <a:spcAft>
                <a:spcPts val="0"/>
              </a:spcAft>
              <a:buFont typeface="+mj-lt"/>
              <a:buAutoNum type="alphaLcPeriod"/>
              <a:defRPr/>
            </a:pPr>
            <a:r>
              <a:rPr lang="en-CA" dirty="0" smtClean="0"/>
              <a:t>Includes meetings and committees</a:t>
            </a:r>
          </a:p>
          <a:p>
            <a:pPr marL="514350" indent="-514350" eaLnBrk="1" fontAlgn="auto" hangingPunct="1">
              <a:spcAft>
                <a:spcPts val="0"/>
              </a:spcAft>
              <a:buFont typeface="+mj-lt"/>
              <a:buAutoNum type="arabicPeriod"/>
              <a:defRPr/>
            </a:pPr>
            <a:r>
              <a:rPr lang="en-CA" dirty="0" smtClean="0"/>
              <a:t>Income opportunities through rental of facilities</a:t>
            </a:r>
          </a:p>
          <a:p>
            <a:pPr marL="514350" indent="-514350" eaLnBrk="1" fontAlgn="auto" hangingPunct="1">
              <a:spcAft>
                <a:spcPts val="0"/>
              </a:spcAft>
              <a:buFont typeface="+mj-lt"/>
              <a:buAutoNum type="arabicPeriod"/>
              <a:defRPr/>
            </a:pPr>
            <a:r>
              <a:rPr lang="en-CA" dirty="0" smtClean="0"/>
              <a:t>Jockey </a:t>
            </a:r>
            <a:r>
              <a:rPr lang="en-CA" dirty="0"/>
              <a:t>Club aesthetics and property values</a:t>
            </a:r>
          </a:p>
          <a:p>
            <a:pPr marL="914400" lvl="1" indent="-457200" eaLnBrk="1" fontAlgn="auto" hangingPunct="1">
              <a:spcAft>
                <a:spcPts val="0"/>
              </a:spcAft>
              <a:buFont typeface="+mj-lt"/>
              <a:buAutoNum type="alphaLcPeriod"/>
              <a:defRPr/>
            </a:pPr>
            <a:r>
              <a:rPr lang="en-CA" dirty="0" smtClean="0"/>
              <a:t>Includes pursuit of delinquent accounts</a:t>
            </a:r>
          </a:p>
          <a:p>
            <a:pPr marL="514350" indent="-514350" eaLnBrk="1" fontAlgn="auto" hangingPunct="1">
              <a:spcAft>
                <a:spcPts val="0"/>
              </a:spcAft>
              <a:buFont typeface="+mj-lt"/>
              <a:buAutoNum type="arabicPeriod"/>
              <a:defRPr/>
            </a:pPr>
            <a:r>
              <a:rPr lang="en-CA" dirty="0" smtClean="0"/>
              <a:t>Information campaign</a:t>
            </a:r>
          </a:p>
          <a:p>
            <a:pPr eaLnBrk="1" fontAlgn="auto" hangingPunct="1">
              <a:spcAft>
                <a:spcPts val="0"/>
              </a:spcAft>
              <a:defRPr/>
            </a:pPr>
            <a:endParaRPr lang="en-CA" dirty="0" smtClean="0"/>
          </a:p>
          <a:p>
            <a:pPr eaLnBrk="1" fontAlgn="auto" hangingPunct="1">
              <a:spcAft>
                <a:spcPts val="0"/>
              </a:spcAft>
              <a:defRPr/>
            </a:pPr>
            <a:endParaRPr lang="en-CA" dirty="0"/>
          </a:p>
        </p:txBody>
      </p:sp>
      <p:sp>
        <p:nvSpPr>
          <p:cNvPr id="4" name="Date Placeholder 3"/>
          <p:cNvSpPr>
            <a:spLocks noGrp="1"/>
          </p:cNvSpPr>
          <p:nvPr>
            <p:ph type="dt" sz="quarter" idx="10"/>
          </p:nvPr>
        </p:nvSpPr>
        <p:spPr/>
        <p:txBody>
          <a:bodyPr/>
          <a:lstStyle/>
          <a:p>
            <a:pPr>
              <a:defRPr/>
            </a:pPr>
            <a:r>
              <a:rPr lang="en-US"/>
              <a:t>5/15/2015</a:t>
            </a:r>
            <a:endParaRPr lang="en-CA" dirty="0"/>
          </a:p>
        </p:txBody>
      </p:sp>
      <p:sp>
        <p:nvSpPr>
          <p:cNvPr id="5" name="Slide Number Placeholder 4"/>
          <p:cNvSpPr>
            <a:spLocks noGrp="1"/>
          </p:cNvSpPr>
          <p:nvPr>
            <p:ph type="sldNum" sz="quarter" idx="12"/>
          </p:nvPr>
        </p:nvSpPr>
        <p:spPr/>
        <p:txBody>
          <a:bodyPr/>
          <a:lstStyle/>
          <a:p>
            <a:pPr>
              <a:defRPr/>
            </a:pPr>
            <a:fld id="{6EBB8014-BC98-4FD1-8123-2AB6FBC9BB29}" type="slidenum">
              <a:rPr lang="en-CA"/>
              <a:pPr>
                <a:defRPr/>
              </a:pPr>
              <a:t>10</a:t>
            </a:fld>
            <a:endParaRPr lang="en-C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eaLnBrk="1" hangingPunct="1"/>
            <a:r>
              <a:rPr lang="en-CA" altLang="en-US" smtClean="0"/>
              <a:t>End State</a:t>
            </a:r>
          </a:p>
        </p:txBody>
      </p:sp>
      <p:sp>
        <p:nvSpPr>
          <p:cNvPr id="20483" name="Content Placeholder 2"/>
          <p:cNvSpPr>
            <a:spLocks noGrp="1"/>
          </p:cNvSpPr>
          <p:nvPr>
            <p:ph idx="1"/>
          </p:nvPr>
        </p:nvSpPr>
        <p:spPr/>
        <p:txBody>
          <a:bodyPr/>
          <a:lstStyle/>
          <a:p>
            <a:pPr eaLnBrk="1" hangingPunct="1"/>
            <a:r>
              <a:rPr lang="en-CA" altLang="en-US" dirty="0" smtClean="0"/>
              <a:t>A low cost, value oriented, independent, fiscally responsible Jockey Club that provides organizational and recreational services and opportunities to its members and is recognized as a community of choice within the City of North Port</a:t>
            </a:r>
          </a:p>
        </p:txBody>
      </p:sp>
      <p:sp>
        <p:nvSpPr>
          <p:cNvPr id="4" name="Date Placeholder 3"/>
          <p:cNvSpPr>
            <a:spLocks noGrp="1"/>
          </p:cNvSpPr>
          <p:nvPr>
            <p:ph type="dt" sz="quarter" idx="10"/>
          </p:nvPr>
        </p:nvSpPr>
        <p:spPr/>
        <p:txBody>
          <a:bodyPr/>
          <a:lstStyle/>
          <a:p>
            <a:pPr>
              <a:defRPr/>
            </a:pPr>
            <a:r>
              <a:rPr lang="en-US"/>
              <a:t>5/15/2015</a:t>
            </a:r>
            <a:endParaRPr lang="en-CA"/>
          </a:p>
        </p:txBody>
      </p:sp>
      <p:sp>
        <p:nvSpPr>
          <p:cNvPr id="6" name="Slide Number Placeholder 5"/>
          <p:cNvSpPr>
            <a:spLocks noGrp="1"/>
          </p:cNvSpPr>
          <p:nvPr>
            <p:ph type="sldNum" sz="quarter" idx="12"/>
          </p:nvPr>
        </p:nvSpPr>
        <p:spPr/>
        <p:txBody>
          <a:bodyPr/>
          <a:lstStyle/>
          <a:p>
            <a:pPr>
              <a:defRPr/>
            </a:pPr>
            <a:fld id="{2D5C94C5-407B-4970-9EE9-30BE63AB93BD}" type="slidenum">
              <a:rPr lang="en-CA"/>
              <a:pPr>
                <a:defRPr/>
              </a:pPr>
              <a:t>11</a:t>
            </a:fld>
            <a:endParaRPr lang="en-C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eaLnBrk="1" hangingPunct="1"/>
            <a:r>
              <a:rPr lang="en-CA" altLang="en-US" smtClean="0">
                <a:solidFill>
                  <a:srgbClr val="00B0F0"/>
                </a:solidFill>
              </a:rPr>
              <a:t>The </a:t>
            </a:r>
            <a:r>
              <a:rPr lang="en-CA" altLang="en-US" smtClean="0"/>
              <a:t>Way Ahead</a:t>
            </a:r>
          </a:p>
        </p:txBody>
      </p:sp>
      <p:sp>
        <p:nvSpPr>
          <p:cNvPr id="3" name="Content Placeholder 2"/>
          <p:cNvSpPr>
            <a:spLocks noGrp="1"/>
          </p:cNvSpPr>
          <p:nvPr>
            <p:ph idx="1"/>
          </p:nvPr>
        </p:nvSpPr>
        <p:spPr/>
        <p:txBody>
          <a:bodyPr rtlCol="0">
            <a:normAutofit lnSpcReduction="10000"/>
          </a:bodyPr>
          <a:lstStyle/>
          <a:p>
            <a:pPr marL="514350" indent="-514350" eaLnBrk="1" fontAlgn="auto" hangingPunct="1">
              <a:spcAft>
                <a:spcPts val="0"/>
              </a:spcAft>
              <a:buFont typeface="+mj-lt"/>
              <a:buAutoNum type="arabicPeriod"/>
              <a:defRPr/>
            </a:pPr>
            <a:r>
              <a:rPr lang="en-CA" dirty="0" smtClean="0"/>
              <a:t>Approve Jockey Club Mission Statement</a:t>
            </a:r>
          </a:p>
          <a:p>
            <a:pPr marL="514350" indent="-514350" eaLnBrk="1" fontAlgn="auto" hangingPunct="1">
              <a:spcAft>
                <a:spcPts val="0"/>
              </a:spcAft>
              <a:buFont typeface="+mj-lt"/>
              <a:buAutoNum type="arabicPeriod"/>
              <a:defRPr/>
            </a:pPr>
            <a:r>
              <a:rPr lang="en-CA" dirty="0" smtClean="0"/>
              <a:t>Approve strategic goals/objectives</a:t>
            </a:r>
          </a:p>
          <a:p>
            <a:pPr marL="514350" indent="-514350" eaLnBrk="1" fontAlgn="auto" hangingPunct="1">
              <a:spcAft>
                <a:spcPts val="0"/>
              </a:spcAft>
              <a:buFont typeface="+mj-lt"/>
              <a:buAutoNum type="arabicPeriod"/>
              <a:defRPr/>
            </a:pPr>
            <a:r>
              <a:rPr lang="en-CA" dirty="0" smtClean="0"/>
              <a:t>Board members and/or committees apply strategic goals-objectives-tasks/effects to their planning and operations</a:t>
            </a:r>
          </a:p>
          <a:p>
            <a:pPr marL="514350" indent="-514350" eaLnBrk="1" fontAlgn="auto" hangingPunct="1">
              <a:spcAft>
                <a:spcPts val="0"/>
              </a:spcAft>
              <a:buFont typeface="+mj-lt"/>
              <a:buAutoNum type="arabicPeriod"/>
              <a:defRPr/>
            </a:pPr>
            <a:r>
              <a:rPr lang="en-CA" dirty="0" smtClean="0"/>
              <a:t>All Jockey Club activity/action must be supported by one or more strategic goals.  The more supporting goals, the greater the importance of the activity/action.  Result: Priorities</a:t>
            </a:r>
          </a:p>
          <a:p>
            <a:pPr marL="514350" indent="-514350" eaLnBrk="1" fontAlgn="auto" hangingPunct="1">
              <a:spcAft>
                <a:spcPts val="0"/>
              </a:spcAft>
              <a:buFont typeface="+mj-lt"/>
              <a:buAutoNum type="arabicPeriod"/>
              <a:defRPr/>
            </a:pPr>
            <a:r>
              <a:rPr lang="en-CA" dirty="0" smtClean="0"/>
              <a:t>Update Board and membership on an annual basis regarding progress</a:t>
            </a:r>
          </a:p>
          <a:p>
            <a:pPr marL="914400" lvl="1" indent="-457200" eaLnBrk="1" fontAlgn="auto" hangingPunct="1">
              <a:spcAft>
                <a:spcPts val="0"/>
              </a:spcAft>
              <a:buFont typeface="+mj-lt"/>
              <a:buAutoNum type="alphaLcPeriod"/>
              <a:defRPr/>
            </a:pPr>
            <a:r>
              <a:rPr lang="en-CA" dirty="0" smtClean="0"/>
              <a:t>Recommended timeframe – January </a:t>
            </a:r>
            <a:r>
              <a:rPr lang="en-CA" dirty="0" err="1" smtClean="0"/>
              <a:t>BoD</a:t>
            </a:r>
            <a:r>
              <a:rPr lang="en-CA" dirty="0" smtClean="0"/>
              <a:t> meeting</a:t>
            </a:r>
          </a:p>
          <a:p>
            <a:pPr eaLnBrk="1" fontAlgn="auto" hangingPunct="1">
              <a:spcAft>
                <a:spcPts val="0"/>
              </a:spcAft>
              <a:defRPr/>
            </a:pPr>
            <a:endParaRPr lang="en-CA" dirty="0"/>
          </a:p>
        </p:txBody>
      </p:sp>
      <p:sp>
        <p:nvSpPr>
          <p:cNvPr id="4" name="Date Placeholder 3"/>
          <p:cNvSpPr>
            <a:spLocks noGrp="1"/>
          </p:cNvSpPr>
          <p:nvPr>
            <p:ph type="dt" sz="quarter" idx="10"/>
          </p:nvPr>
        </p:nvSpPr>
        <p:spPr/>
        <p:txBody>
          <a:bodyPr/>
          <a:lstStyle/>
          <a:p>
            <a:pPr>
              <a:defRPr/>
            </a:pPr>
            <a:r>
              <a:rPr lang="en-US"/>
              <a:t>5/15/2015</a:t>
            </a:r>
            <a:endParaRPr lang="en-CA" dirty="0"/>
          </a:p>
        </p:txBody>
      </p:sp>
      <p:sp>
        <p:nvSpPr>
          <p:cNvPr id="5" name="Slide Number Placeholder 4"/>
          <p:cNvSpPr>
            <a:spLocks noGrp="1"/>
          </p:cNvSpPr>
          <p:nvPr>
            <p:ph type="sldNum" sz="quarter" idx="12"/>
          </p:nvPr>
        </p:nvSpPr>
        <p:spPr/>
        <p:txBody>
          <a:bodyPr/>
          <a:lstStyle/>
          <a:p>
            <a:pPr>
              <a:defRPr/>
            </a:pPr>
            <a:fld id="{0429EF19-3EC4-4F79-97DB-18432C60895F}" type="slidenum">
              <a:rPr lang="en-CA"/>
              <a:pPr>
                <a:defRPr/>
              </a:pPr>
              <a:t>12</a:t>
            </a:fld>
            <a:endParaRPr lang="en-C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eaLnBrk="1" hangingPunct="1"/>
            <a:r>
              <a:rPr lang="en-CA" altLang="en-US" smtClean="0"/>
              <a:t>AIM</a:t>
            </a:r>
          </a:p>
        </p:txBody>
      </p:sp>
      <p:sp>
        <p:nvSpPr>
          <p:cNvPr id="5123" name="Content Placeholder 2"/>
          <p:cNvSpPr>
            <a:spLocks noGrp="1"/>
          </p:cNvSpPr>
          <p:nvPr>
            <p:ph idx="1"/>
          </p:nvPr>
        </p:nvSpPr>
        <p:spPr/>
        <p:txBody>
          <a:bodyPr/>
          <a:lstStyle/>
          <a:p>
            <a:pPr eaLnBrk="1" hangingPunct="1"/>
            <a:r>
              <a:rPr lang="en-CA" altLang="en-US" smtClean="0"/>
              <a:t>To determine the mission of the Jockey Club</a:t>
            </a:r>
          </a:p>
          <a:p>
            <a:pPr eaLnBrk="1" hangingPunct="1"/>
            <a:endParaRPr lang="en-CA" altLang="en-US" smtClean="0"/>
          </a:p>
          <a:p>
            <a:pPr eaLnBrk="1" hangingPunct="1"/>
            <a:r>
              <a:rPr lang="en-CA" altLang="en-US" smtClean="0"/>
              <a:t>To outline strategic goals supporting objectives and resultant tasks/effects that will focus Club plans, operations and financial expenditures enabling prioritisation and decision taking</a:t>
            </a:r>
          </a:p>
          <a:p>
            <a:pPr eaLnBrk="1" hangingPunct="1"/>
            <a:endParaRPr lang="en-CA" altLang="en-US" smtClean="0"/>
          </a:p>
        </p:txBody>
      </p:sp>
      <p:sp>
        <p:nvSpPr>
          <p:cNvPr id="4" name="Date Placeholder 3"/>
          <p:cNvSpPr>
            <a:spLocks noGrp="1"/>
          </p:cNvSpPr>
          <p:nvPr>
            <p:ph type="dt" sz="quarter" idx="10"/>
          </p:nvPr>
        </p:nvSpPr>
        <p:spPr/>
        <p:txBody>
          <a:bodyPr/>
          <a:lstStyle/>
          <a:p>
            <a:pPr>
              <a:defRPr/>
            </a:pPr>
            <a:r>
              <a:rPr lang="en-US"/>
              <a:t>5/15/2015</a:t>
            </a:r>
            <a:endParaRPr lang="en-CA"/>
          </a:p>
        </p:txBody>
      </p:sp>
      <p:sp>
        <p:nvSpPr>
          <p:cNvPr id="5" name="Slide Number Placeholder 4"/>
          <p:cNvSpPr>
            <a:spLocks noGrp="1"/>
          </p:cNvSpPr>
          <p:nvPr>
            <p:ph type="sldNum" sz="quarter" idx="12"/>
          </p:nvPr>
        </p:nvSpPr>
        <p:spPr/>
        <p:txBody>
          <a:bodyPr/>
          <a:lstStyle/>
          <a:p>
            <a:pPr>
              <a:defRPr/>
            </a:pPr>
            <a:fld id="{9BFCBE3D-C8C2-4777-84EB-8ED2D977B505}" type="slidenum">
              <a:rPr lang="en-CA"/>
              <a:pPr>
                <a:defRPr/>
              </a:pPr>
              <a:t>2</a:t>
            </a:fld>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eaLnBrk="1" hangingPunct="1"/>
            <a:r>
              <a:rPr lang="en-CA" altLang="en-US" dirty="0" smtClean="0"/>
              <a:t>Jockey Club Vision </a:t>
            </a:r>
            <a:r>
              <a:rPr lang="en-CA" altLang="en-US" dirty="0" smtClean="0"/>
              <a:t>Statement</a:t>
            </a:r>
            <a:endParaRPr lang="en-CA" altLang="en-US" dirty="0" smtClean="0"/>
          </a:p>
        </p:txBody>
      </p:sp>
      <p:sp>
        <p:nvSpPr>
          <p:cNvPr id="11267" name="Content Placeholder 2"/>
          <p:cNvSpPr>
            <a:spLocks noGrp="1"/>
          </p:cNvSpPr>
          <p:nvPr>
            <p:ph idx="1"/>
          </p:nvPr>
        </p:nvSpPr>
        <p:spPr/>
        <p:txBody>
          <a:bodyPr/>
          <a:lstStyle/>
          <a:p>
            <a:pPr eaLnBrk="1" hangingPunct="1"/>
            <a:r>
              <a:rPr lang="en-CA" altLang="en-US" smtClean="0"/>
              <a:t>The Jockey Club of North Port, founded in 1979 and with 611 properties,  is a deed restricted home owner's association run by volunteers. It has attracted professionals, young families, retirees and second home buyers. Over the years it was able to maintain a yearly low maintenance fee, offering the amenities of a multi-purpose clubhouse, a large heated swimming pool, a tennis and basket ball court, and several open areas.  The association offers a  unique combination of social and organizational meeting areas, recreation, support and community spirit within the City of North Port.  The association strives to maintain and enhance the amenities and the values of the owner's properties.</a:t>
            </a:r>
          </a:p>
          <a:p>
            <a:pPr eaLnBrk="1" hangingPunct="1"/>
            <a:endParaRPr lang="en-CA" altLang="en-US" smtClean="0"/>
          </a:p>
        </p:txBody>
      </p:sp>
      <p:sp>
        <p:nvSpPr>
          <p:cNvPr id="4" name="Date Placeholder 3"/>
          <p:cNvSpPr>
            <a:spLocks noGrp="1"/>
          </p:cNvSpPr>
          <p:nvPr>
            <p:ph type="dt" sz="quarter" idx="10"/>
          </p:nvPr>
        </p:nvSpPr>
        <p:spPr/>
        <p:txBody>
          <a:bodyPr/>
          <a:lstStyle/>
          <a:p>
            <a:pPr>
              <a:defRPr/>
            </a:pPr>
            <a:r>
              <a:rPr lang="en-US"/>
              <a:t>5/15/2015</a:t>
            </a:r>
            <a:endParaRPr lang="en-CA" dirty="0"/>
          </a:p>
        </p:txBody>
      </p:sp>
      <p:sp>
        <p:nvSpPr>
          <p:cNvPr id="6" name="Slide Number Placeholder 5"/>
          <p:cNvSpPr>
            <a:spLocks noGrp="1"/>
          </p:cNvSpPr>
          <p:nvPr>
            <p:ph type="sldNum" sz="quarter" idx="12"/>
          </p:nvPr>
        </p:nvSpPr>
        <p:spPr/>
        <p:txBody>
          <a:bodyPr/>
          <a:lstStyle/>
          <a:p>
            <a:pPr>
              <a:defRPr/>
            </a:pPr>
            <a:fld id="{A4B65575-CCE1-4B11-8767-E24371DC8F1E}" type="slidenum">
              <a:rPr lang="en-CA" smtClean="0"/>
              <a:pPr>
                <a:defRPr/>
              </a:pPr>
              <a:t>3</a:t>
            </a:fld>
            <a:endParaRPr lang="en-C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eaLnBrk="1" hangingPunct="1"/>
            <a:r>
              <a:rPr lang="en-CA" altLang="en-US" dirty="0" smtClean="0"/>
              <a:t>Amenities</a:t>
            </a:r>
            <a:endParaRPr lang="en-CA" altLang="en-US" dirty="0"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3909958"/>
              </p:ext>
            </p:extLst>
          </p:nvPr>
        </p:nvGraphicFramePr>
        <p:xfrm>
          <a:off x="838200" y="1505397"/>
          <a:ext cx="9677400" cy="4584523"/>
        </p:xfrm>
        <a:graphic>
          <a:graphicData uri="http://schemas.openxmlformats.org/drawingml/2006/table">
            <a:tbl>
              <a:tblPr/>
              <a:tblGrid>
                <a:gridCol w="9677400"/>
              </a:tblGrid>
              <a:tr h="308108">
                <a:tc>
                  <a:txBody>
                    <a:bodyPr/>
                    <a:lstStyle/>
                    <a:p>
                      <a:r>
                        <a:rPr lang="en-CA" sz="2000" b="1" dirty="0" smtClean="0">
                          <a:latin typeface="Lucida Grande, Arial, Verdana, Tahoma, sans-serif"/>
                        </a:rPr>
                        <a:t>Jockey Club Amenities:</a:t>
                      </a:r>
                    </a:p>
                    <a:p>
                      <a:endParaRPr lang="en-CA" b="1" dirty="0">
                        <a:latin typeface="Lucida Grande, Arial, Verdana, Tahoma, sans-serif"/>
                      </a:endParaRPr>
                    </a:p>
                  </a:txBody>
                  <a:tcPr marL="0" marR="0" marT="0" marB="0">
                    <a:lnL>
                      <a:noFill/>
                    </a:lnL>
                    <a:lnR>
                      <a:noFill/>
                    </a:lnR>
                    <a:lnT>
                      <a:noFill/>
                    </a:lnT>
                    <a:lnB>
                      <a:noFill/>
                    </a:lnB>
                  </a:tcPr>
                </a:tc>
              </a:tr>
              <a:tr h="4005403">
                <a:tc>
                  <a:txBody>
                    <a:bodyPr/>
                    <a:lstStyle/>
                    <a:p>
                      <a:pPr algn="l"/>
                      <a:r>
                        <a:rPr lang="en-CA" sz="2000" b="1" dirty="0" smtClean="0">
                          <a:effectLst/>
                          <a:latin typeface="Lucida Grande, Arial, Verdana, Tahoma, sans-serif"/>
                        </a:rPr>
                        <a:t>“Nestled </a:t>
                      </a:r>
                      <a:r>
                        <a:rPr lang="en-CA" sz="2000" b="1" dirty="0">
                          <a:effectLst/>
                          <a:latin typeface="Lucida Grande, Arial, Verdana, Tahoma, sans-serif"/>
                        </a:rPr>
                        <a:t>in the city of North Port, FL we are a 37 year old deed restricted community of </a:t>
                      </a:r>
                      <a:r>
                        <a:rPr lang="en-CA" sz="2000" b="1" dirty="0" smtClean="0">
                          <a:effectLst/>
                          <a:latin typeface="Lucida Grande, Arial, Verdana, Tahoma, sans-serif"/>
                        </a:rPr>
                        <a:t>the "</a:t>
                      </a:r>
                      <a:r>
                        <a:rPr lang="en-CA" sz="2000" b="1" dirty="0">
                          <a:effectLst/>
                          <a:latin typeface="Lucida Grande, Arial, Verdana, Tahoma, sans-serif"/>
                        </a:rPr>
                        <a:t>Jockey Club" it is a mixed population of </a:t>
                      </a:r>
                      <a:r>
                        <a:rPr lang="en-CA" sz="2000" b="1" dirty="0" smtClean="0">
                          <a:effectLst/>
                          <a:latin typeface="Lucida Grande, Arial, Verdana, Tahoma, sans-serif"/>
                        </a:rPr>
                        <a:t>retired </a:t>
                      </a:r>
                      <a:r>
                        <a:rPr lang="en-CA" sz="2000" b="1" strike="noStrike" dirty="0" smtClean="0">
                          <a:solidFill>
                            <a:schemeClr val="tx1"/>
                          </a:solidFill>
                          <a:effectLst/>
                          <a:latin typeface="Lucida Grande, Arial, Verdana, Tahoma, sans-serif"/>
                        </a:rPr>
                        <a:t>households</a:t>
                      </a:r>
                      <a:r>
                        <a:rPr lang="en-CA" sz="2000" b="1" dirty="0" smtClean="0">
                          <a:effectLst/>
                          <a:latin typeface="Lucida Grande, Arial, Verdana, Tahoma, sans-serif"/>
                        </a:rPr>
                        <a:t>, </a:t>
                      </a:r>
                      <a:r>
                        <a:rPr lang="en-CA" sz="2000" b="1" dirty="0">
                          <a:effectLst/>
                          <a:latin typeface="Lucida Grande, Arial, Verdana, Tahoma, sans-serif"/>
                        </a:rPr>
                        <a:t>and </a:t>
                      </a:r>
                      <a:r>
                        <a:rPr lang="en-CA" sz="2000" b="1" dirty="0" smtClean="0">
                          <a:effectLst/>
                          <a:latin typeface="Lucida Grande, Arial, Verdana, Tahoma, sans-serif"/>
                        </a:rPr>
                        <a:t>young</a:t>
                      </a:r>
                      <a:r>
                        <a:rPr lang="en-CA" sz="2000" b="1" dirty="0">
                          <a:effectLst/>
                          <a:latin typeface="Lucida Grande, Arial, Verdana, Tahoma, sans-serif"/>
                        </a:rPr>
                        <a:t> </a:t>
                      </a:r>
                      <a:r>
                        <a:rPr lang="en-CA" sz="2000" b="1" dirty="0" smtClean="0">
                          <a:effectLst/>
                          <a:latin typeface="Lucida Grande, Arial, Verdana, Tahoma, sans-serif"/>
                        </a:rPr>
                        <a:t>families</a:t>
                      </a:r>
                      <a:r>
                        <a:rPr lang="en-CA" sz="2000" b="1" dirty="0" smtClean="0">
                          <a:effectLst/>
                          <a:latin typeface="Lucida Grande, Arial, Verdana, Tahoma, sans-serif"/>
                        </a:rPr>
                        <a:t>, </a:t>
                      </a:r>
                      <a:r>
                        <a:rPr lang="en-CA" sz="2000" b="1" dirty="0" smtClean="0">
                          <a:solidFill>
                            <a:schemeClr val="tx1"/>
                          </a:solidFill>
                          <a:effectLst/>
                          <a:latin typeface="Lucida Grande, Arial, Verdana, Tahoma, sans-serif"/>
                        </a:rPr>
                        <a:t>some with </a:t>
                      </a:r>
                      <a:r>
                        <a:rPr lang="en-CA" sz="2000" b="1" dirty="0" smtClean="0">
                          <a:solidFill>
                            <a:schemeClr val="tx1"/>
                          </a:solidFill>
                          <a:effectLst/>
                          <a:latin typeface="Lucida Grande, Arial, Verdana, Tahoma, sans-serif"/>
                        </a:rPr>
                        <a:t>children</a:t>
                      </a:r>
                      <a:r>
                        <a:rPr lang="en-CA" sz="2000" b="1" dirty="0" smtClean="0">
                          <a:effectLst/>
                          <a:latin typeface="Lucida Grande, Arial, Verdana, Tahoma, sans-serif"/>
                        </a:rPr>
                        <a:t>. </a:t>
                      </a:r>
                      <a:r>
                        <a:rPr lang="en-CA" sz="2000" b="1" dirty="0">
                          <a:effectLst/>
                          <a:latin typeface="Lucida Grande, Arial, Verdana, Tahoma, sans-serif"/>
                        </a:rPr>
                        <a:t> With the Home Owner's Association Dues that are paid yearly, those dues allows us the use of a newly </a:t>
                      </a:r>
                      <a:r>
                        <a:rPr lang="en-CA" sz="2000" b="1" dirty="0" smtClean="0">
                          <a:effectLst/>
                          <a:latin typeface="Lucida Grande, Arial, Verdana, Tahoma, sans-serif"/>
                        </a:rPr>
                        <a:t>renovated</a:t>
                      </a:r>
                      <a:r>
                        <a:rPr lang="en-CA" sz="2000" b="1" dirty="0" smtClean="0">
                          <a:solidFill>
                            <a:srgbClr val="00B0F0"/>
                          </a:solidFill>
                          <a:effectLst/>
                          <a:latin typeface="Lucida Grande, Arial, Verdana, Tahoma, sans-serif"/>
                        </a:rPr>
                        <a:t>,</a:t>
                      </a:r>
                      <a:r>
                        <a:rPr lang="en-CA" sz="2000" b="1" baseline="0" dirty="0" smtClean="0">
                          <a:solidFill>
                            <a:srgbClr val="00B0F0"/>
                          </a:solidFill>
                          <a:effectLst/>
                          <a:latin typeface="Lucida Grande, Arial, Verdana, Tahoma, sans-serif"/>
                        </a:rPr>
                        <a:t> </a:t>
                      </a:r>
                      <a:r>
                        <a:rPr lang="en-CA" sz="2000" b="1" baseline="0" dirty="0" smtClean="0">
                          <a:solidFill>
                            <a:schemeClr val="tx1"/>
                          </a:solidFill>
                          <a:effectLst/>
                          <a:latin typeface="Lucida Grande, Arial, Verdana, Tahoma, sans-serif"/>
                        </a:rPr>
                        <a:t>heated,</a:t>
                      </a:r>
                      <a:r>
                        <a:rPr lang="en-CA" sz="2000" b="1" dirty="0" smtClean="0">
                          <a:solidFill>
                            <a:schemeClr val="tx1"/>
                          </a:solidFill>
                          <a:effectLst/>
                          <a:latin typeface="Lucida Grande, Arial, Verdana, Tahoma, sans-serif"/>
                        </a:rPr>
                        <a:t> pool </a:t>
                      </a:r>
                      <a:r>
                        <a:rPr kumimoji="0" lang="en-CA" altLang="en-US" sz="2000" b="1" i="0" u="none" strike="noStrike" cap="none" normalizeH="0" baseline="0" dirty="0" smtClean="0">
                          <a:ln>
                            <a:noFill/>
                          </a:ln>
                          <a:solidFill>
                            <a:schemeClr val="tx1"/>
                          </a:solidFill>
                          <a:effectLst/>
                          <a:latin typeface="Lucida Grande, Arial, Verdana, "/>
                        </a:rPr>
                        <a:t>with a 40 person capacity,</a:t>
                      </a:r>
                      <a:r>
                        <a:rPr lang="en-CA" sz="2000" b="1" dirty="0" smtClean="0">
                          <a:solidFill>
                            <a:schemeClr val="tx1"/>
                          </a:solidFill>
                          <a:effectLst/>
                          <a:latin typeface="Lucida Grande, Arial, Verdana, Tahoma, sans-serif"/>
                        </a:rPr>
                        <a:t> </a:t>
                      </a:r>
                      <a:r>
                        <a:rPr lang="en-CA" sz="2000" b="1" dirty="0">
                          <a:solidFill>
                            <a:schemeClr val="tx1"/>
                          </a:solidFill>
                          <a:effectLst/>
                          <a:latin typeface="Lucida Grande, Arial, Verdana, Tahoma, sans-serif"/>
                        </a:rPr>
                        <a:t> </a:t>
                      </a:r>
                      <a:r>
                        <a:rPr lang="en-CA" sz="2000" b="1" dirty="0" smtClean="0">
                          <a:solidFill>
                            <a:schemeClr val="tx1"/>
                          </a:solidFill>
                          <a:effectLst/>
                          <a:latin typeface="Lucida Grande, Arial, Verdana, Tahoma, sans-serif"/>
                        </a:rPr>
                        <a:t>a </a:t>
                      </a:r>
                      <a:r>
                        <a:rPr lang="en-CA" sz="2000" b="1" dirty="0">
                          <a:effectLst/>
                          <a:latin typeface="Lucida Grande, Arial, Verdana, Tahoma, sans-serif"/>
                        </a:rPr>
                        <a:t>tennis court, basketball court, and for the young at heart a shuffleboard deck.  Inside the clubhouse we a pool table, air hockey, and ping pong for use.  </a:t>
                      </a:r>
                      <a:r>
                        <a:rPr kumimoji="0" lang="en-CA" altLang="en-US" sz="2000" b="1" i="0" u="none" strike="noStrike" cap="none" normalizeH="0" baseline="0" dirty="0" smtClean="0">
                          <a:ln>
                            <a:noFill/>
                          </a:ln>
                          <a:solidFill>
                            <a:schemeClr val="tx1"/>
                          </a:solidFill>
                          <a:effectLst/>
                          <a:latin typeface="Lucida Grande, Arial, Verdana, "/>
                        </a:rPr>
                        <a:t>A small kitchen and community room can cater to 100 persons.</a:t>
                      </a:r>
                      <a:r>
                        <a:rPr kumimoji="0" lang="en-CA" altLang="en-US" sz="2000" b="1" i="0" u="none" strike="noStrike" cap="none" normalizeH="0" baseline="0" dirty="0" smtClean="0">
                          <a:ln>
                            <a:noFill/>
                          </a:ln>
                          <a:solidFill>
                            <a:srgbClr val="FF0000"/>
                          </a:solidFill>
                          <a:effectLst/>
                          <a:latin typeface="Lucida Grande, Arial, Verdana, "/>
                        </a:rPr>
                        <a:t>  </a:t>
                      </a:r>
                      <a:r>
                        <a:rPr lang="en-CA" sz="2000" b="1" dirty="0" smtClean="0">
                          <a:solidFill>
                            <a:schemeClr val="tx1"/>
                          </a:solidFill>
                          <a:effectLst/>
                          <a:latin typeface="Lucida Grande, Arial, Verdana, Tahoma, sans-serif"/>
                        </a:rPr>
                        <a:t>A </a:t>
                      </a:r>
                      <a:r>
                        <a:rPr lang="en-CA" sz="2000" b="1" dirty="0" smtClean="0">
                          <a:solidFill>
                            <a:schemeClr val="tx1"/>
                          </a:solidFill>
                          <a:effectLst/>
                          <a:latin typeface="Lucida Grande, Arial, Verdana, Tahoma, sans-serif"/>
                        </a:rPr>
                        <a:t>quiet room offers a small </a:t>
                      </a:r>
                      <a:r>
                        <a:rPr lang="en-CA" sz="2000" b="1" dirty="0">
                          <a:solidFill>
                            <a:schemeClr val="tx1"/>
                          </a:solidFill>
                          <a:effectLst/>
                          <a:latin typeface="Lucida Grande, Arial, Verdana, Tahoma, sans-serif"/>
                        </a:rPr>
                        <a:t>library with a computer </a:t>
                      </a:r>
                      <a:r>
                        <a:rPr lang="en-CA" sz="2000" b="1" strike="sngStrike" dirty="0" smtClean="0">
                          <a:solidFill>
                            <a:schemeClr val="tx1"/>
                          </a:solidFill>
                          <a:effectLst/>
                          <a:latin typeface="Lucida Grande, Arial, Verdana, Tahoma, sans-serif"/>
                        </a:rPr>
                        <a:t>to</a:t>
                      </a:r>
                      <a:r>
                        <a:rPr lang="en-CA" sz="2000" b="1" strike="noStrike" baseline="0" dirty="0" smtClean="0">
                          <a:solidFill>
                            <a:schemeClr val="tx1"/>
                          </a:solidFill>
                          <a:effectLst/>
                          <a:latin typeface="Lucida Grande, Arial, Verdana, Tahoma, sans-serif"/>
                        </a:rPr>
                        <a:t> with</a:t>
                      </a:r>
                      <a:r>
                        <a:rPr lang="en-CA" sz="2000" b="1" dirty="0" smtClean="0">
                          <a:solidFill>
                            <a:schemeClr val="tx1"/>
                          </a:solidFill>
                          <a:effectLst/>
                          <a:latin typeface="Lucida Grande, Arial, Verdana, Tahoma, sans-serif"/>
                        </a:rPr>
                        <a:t> </a:t>
                      </a:r>
                      <a:r>
                        <a:rPr lang="en-CA" sz="2000" b="1" dirty="0">
                          <a:solidFill>
                            <a:schemeClr val="tx1"/>
                          </a:solidFill>
                          <a:effectLst/>
                          <a:latin typeface="Lucida Grande, Arial, Verdana, Tahoma, sans-serif"/>
                        </a:rPr>
                        <a:t>internet access.  Free </a:t>
                      </a:r>
                      <a:r>
                        <a:rPr lang="en-CA" sz="2000" b="1" dirty="0" err="1">
                          <a:solidFill>
                            <a:schemeClr val="tx1"/>
                          </a:solidFill>
                          <a:effectLst/>
                          <a:latin typeface="Lucida Grande, Arial, Verdana, Tahoma, sans-serif"/>
                        </a:rPr>
                        <a:t>WiFi</a:t>
                      </a:r>
                      <a:r>
                        <a:rPr lang="en-CA" sz="2000" b="1" dirty="0">
                          <a:solidFill>
                            <a:schemeClr val="tx1"/>
                          </a:solidFill>
                          <a:effectLst/>
                          <a:latin typeface="Lucida Grande, Arial, Verdana, Tahoma, sans-serif"/>
                        </a:rPr>
                        <a:t>. </a:t>
                      </a:r>
                      <a:r>
                        <a:rPr lang="en-CA" sz="2000" b="1" dirty="0" smtClean="0">
                          <a:solidFill>
                            <a:schemeClr val="tx1"/>
                          </a:solidFill>
                          <a:effectLst/>
                          <a:latin typeface="Lucida Grande, Arial, Verdana, Tahoma, sans-serif"/>
                        </a:rPr>
                        <a:t>Our community appreciates the monthly distribution of our in-house newsletter, the Clarion.</a:t>
                      </a:r>
                      <a:r>
                        <a:rPr lang="en-CA" sz="2000" b="1" dirty="0">
                          <a:solidFill>
                            <a:schemeClr val="tx1"/>
                          </a:solidFill>
                          <a:effectLst/>
                          <a:latin typeface="Lucida Grande, Arial, Verdana, Tahoma, sans-serif"/>
                        </a:rPr>
                        <a:t> With proof of </a:t>
                      </a:r>
                      <a:r>
                        <a:rPr lang="en-CA" sz="2000" b="1" dirty="0" smtClean="0">
                          <a:solidFill>
                            <a:schemeClr val="tx1"/>
                          </a:solidFill>
                          <a:effectLst/>
                          <a:latin typeface="Lucida Grande, Arial, Verdana, Tahoma, sans-serif"/>
                        </a:rPr>
                        <a:t>address, </a:t>
                      </a:r>
                      <a:r>
                        <a:rPr lang="en-CA" sz="2000" b="1" dirty="0" smtClean="0">
                          <a:solidFill>
                            <a:schemeClr val="tx1"/>
                          </a:solidFill>
                          <a:effectLst/>
                          <a:latin typeface="Lucida Grande, Arial, Verdana, Tahoma, sans-serif"/>
                        </a:rPr>
                        <a:t>a </a:t>
                      </a:r>
                      <a:r>
                        <a:rPr lang="en-CA" sz="2000" b="1" dirty="0">
                          <a:solidFill>
                            <a:schemeClr val="tx1"/>
                          </a:solidFill>
                          <a:effectLst/>
                          <a:latin typeface="Lucida Grande, Arial, Verdana, Tahoma, sans-serif"/>
                        </a:rPr>
                        <a:t>notary public </a:t>
                      </a:r>
                      <a:r>
                        <a:rPr lang="en-CA" sz="2000" b="1" dirty="0" smtClean="0">
                          <a:solidFill>
                            <a:schemeClr val="tx1"/>
                          </a:solidFill>
                          <a:effectLst/>
                          <a:latin typeface="Lucida Grande, Arial, Verdana, Tahoma, sans-serif"/>
                        </a:rPr>
                        <a:t>is at </a:t>
                      </a:r>
                      <a:r>
                        <a:rPr lang="en-CA" sz="2000" b="1" dirty="0">
                          <a:solidFill>
                            <a:schemeClr val="tx1"/>
                          </a:solidFill>
                          <a:effectLst/>
                          <a:latin typeface="Lucida Grande, Arial, Verdana, Tahoma, sans-serif"/>
                        </a:rPr>
                        <a:t>your </a:t>
                      </a:r>
                      <a:r>
                        <a:rPr lang="en-CA" sz="2000" b="1" dirty="0" smtClean="0">
                          <a:solidFill>
                            <a:schemeClr val="tx1"/>
                          </a:solidFill>
                          <a:effectLst/>
                          <a:latin typeface="Lucida Grande, Arial, Verdana, Tahoma, sans-serif"/>
                        </a:rPr>
                        <a:t>service plus fax</a:t>
                      </a:r>
                      <a:r>
                        <a:rPr lang="en-CA" sz="2000" b="1" baseline="0" dirty="0" smtClean="0">
                          <a:solidFill>
                            <a:schemeClr val="tx1"/>
                          </a:solidFill>
                          <a:effectLst/>
                          <a:latin typeface="Lucida Grande, Arial, Verdana, Tahoma, sans-serif"/>
                        </a:rPr>
                        <a:t> and photocopying</a:t>
                      </a:r>
                      <a:r>
                        <a:rPr lang="en-CA" sz="2000" b="1" dirty="0" smtClean="0">
                          <a:effectLst/>
                          <a:latin typeface="Lucida Grande, Arial, Verdana, Tahoma, sans-serif"/>
                        </a:rPr>
                        <a:t>. </a:t>
                      </a:r>
                      <a:r>
                        <a:rPr lang="en-CA" sz="2000" b="1" dirty="0">
                          <a:effectLst/>
                          <a:latin typeface="Lucida Grande, Arial, Verdana, Tahoma, sans-serif"/>
                        </a:rPr>
                        <a:t> </a:t>
                      </a:r>
                      <a:endParaRPr lang="en-CA" b="1" dirty="0" smtClean="0">
                        <a:effectLst/>
                        <a:latin typeface="Lucida Grande, Arial, Verdana, Tahoma, sans-serif"/>
                      </a:endParaRPr>
                    </a:p>
                  </a:txBody>
                  <a:tcPr marL="0" marR="0" marT="0" marB="0">
                    <a:lnL>
                      <a:noFill/>
                    </a:lnL>
                    <a:lnR>
                      <a:noFill/>
                    </a:lnR>
                    <a:lnT>
                      <a:noFill/>
                    </a:lnT>
                    <a:lnB>
                      <a:noFill/>
                    </a:lnB>
                  </a:tcPr>
                </a:tc>
              </a:tr>
            </a:tbl>
          </a:graphicData>
        </a:graphic>
      </p:graphicFrame>
      <p:sp>
        <p:nvSpPr>
          <p:cNvPr id="8196" name="Rectangle 1"/>
          <p:cNvSpPr>
            <a:spLocks noChangeArrowheads="1"/>
          </p:cNvSpPr>
          <p:nvPr/>
        </p:nvSpPr>
        <p:spPr bwMode="auto">
          <a:xfrm>
            <a:off x="-322263" y="-685800"/>
            <a:ext cx="12192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800">
                <a:latin typeface="Arial" panose="020B0604020202020204" pitchFamily="34" charset="0"/>
              </a:rPr>
              <a:t/>
            </a:r>
            <a:br>
              <a:rPr lang="en-US" altLang="en-US" sz="1800">
                <a:latin typeface="Arial" panose="020B0604020202020204" pitchFamily="34" charset="0"/>
              </a:rPr>
            </a:br>
            <a:endParaRPr lang="en-US" altLang="en-US" sz="1800">
              <a:latin typeface="Arial" panose="020B0604020202020204" pitchFamily="34" charset="0"/>
            </a:endParaRPr>
          </a:p>
        </p:txBody>
      </p:sp>
      <p:sp>
        <p:nvSpPr>
          <p:cNvPr id="3" name="Date Placeholder 2"/>
          <p:cNvSpPr>
            <a:spLocks noGrp="1"/>
          </p:cNvSpPr>
          <p:nvPr>
            <p:ph type="dt" sz="quarter" idx="10"/>
          </p:nvPr>
        </p:nvSpPr>
        <p:spPr/>
        <p:txBody>
          <a:bodyPr/>
          <a:lstStyle/>
          <a:p>
            <a:pPr>
              <a:defRPr/>
            </a:pPr>
            <a:r>
              <a:rPr lang="en-US"/>
              <a:t>5/15/2015</a:t>
            </a:r>
            <a:endParaRPr lang="en-CA" dirty="0"/>
          </a:p>
        </p:txBody>
      </p:sp>
      <p:sp>
        <p:nvSpPr>
          <p:cNvPr id="6" name="Slide Number Placeholder 5"/>
          <p:cNvSpPr>
            <a:spLocks noGrp="1"/>
          </p:cNvSpPr>
          <p:nvPr>
            <p:ph type="sldNum" sz="quarter" idx="12"/>
          </p:nvPr>
        </p:nvSpPr>
        <p:spPr/>
        <p:txBody>
          <a:bodyPr/>
          <a:lstStyle/>
          <a:p>
            <a:pPr>
              <a:defRPr/>
            </a:pPr>
            <a:fld id="{FBE18E32-8029-490B-919E-2840B082D19E}" type="slidenum">
              <a:rPr lang="en-CA"/>
              <a:pPr>
                <a:defRPr/>
              </a:pPr>
              <a:t>4</a:t>
            </a:fld>
            <a:endParaRPr lang="en-C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eaLnBrk="1" hangingPunct="1"/>
            <a:r>
              <a:rPr lang="en-CA" altLang="en-US" smtClean="0"/>
              <a:t>JOCKEY CLUB STRATEGIC GOALS</a:t>
            </a:r>
          </a:p>
        </p:txBody>
      </p:sp>
      <p:sp>
        <p:nvSpPr>
          <p:cNvPr id="13315" name="Content Placeholder 2"/>
          <p:cNvSpPr>
            <a:spLocks noGrp="1"/>
          </p:cNvSpPr>
          <p:nvPr>
            <p:ph idx="1"/>
          </p:nvPr>
        </p:nvSpPr>
        <p:spPr/>
        <p:txBody>
          <a:bodyPr/>
          <a:lstStyle/>
          <a:p>
            <a:pPr marL="514350" indent="-514350" eaLnBrk="1" hangingPunct="1">
              <a:buFont typeface="Calibri Light" panose="020F0302020204030204" pitchFamily="34" charset="0"/>
              <a:buAutoNum type="arabicPeriod"/>
            </a:pPr>
            <a:r>
              <a:rPr lang="en-CA" altLang="en-US" smtClean="0"/>
              <a:t>Effective Governance</a:t>
            </a:r>
          </a:p>
          <a:p>
            <a:pPr marL="514350" indent="-514350" eaLnBrk="1" hangingPunct="1">
              <a:buFont typeface="Calibri Light" panose="020F0302020204030204" pitchFamily="34" charset="0"/>
              <a:buAutoNum type="arabicPeriod"/>
            </a:pPr>
            <a:r>
              <a:rPr lang="en-CA" altLang="en-US" smtClean="0"/>
              <a:t>Financially Responsible</a:t>
            </a:r>
          </a:p>
          <a:p>
            <a:pPr marL="514350" indent="-514350" eaLnBrk="1" hangingPunct="1">
              <a:buFont typeface="Calibri Light" panose="020F0302020204030204" pitchFamily="34" charset="0"/>
              <a:buAutoNum type="arabicPeriod"/>
            </a:pPr>
            <a:r>
              <a:rPr lang="en-CA" altLang="en-US" smtClean="0"/>
              <a:t>Community of choice within North Port</a:t>
            </a:r>
          </a:p>
          <a:p>
            <a:pPr marL="514350" indent="-514350" eaLnBrk="1" hangingPunct="1">
              <a:buFont typeface="Calibri Light" panose="020F0302020204030204" pitchFamily="34" charset="0"/>
              <a:buAutoNum type="arabicPeriod"/>
            </a:pPr>
            <a:r>
              <a:rPr lang="en-CA" altLang="en-US" smtClean="0"/>
              <a:t>Member Oriented</a:t>
            </a:r>
          </a:p>
        </p:txBody>
      </p:sp>
      <p:sp>
        <p:nvSpPr>
          <p:cNvPr id="4" name="Date Placeholder 3"/>
          <p:cNvSpPr>
            <a:spLocks noGrp="1"/>
          </p:cNvSpPr>
          <p:nvPr>
            <p:ph type="dt" sz="quarter" idx="10"/>
          </p:nvPr>
        </p:nvSpPr>
        <p:spPr/>
        <p:txBody>
          <a:bodyPr/>
          <a:lstStyle/>
          <a:p>
            <a:pPr>
              <a:defRPr/>
            </a:pPr>
            <a:r>
              <a:rPr lang="en-US"/>
              <a:t>5/15/2015</a:t>
            </a:r>
            <a:endParaRPr lang="en-CA"/>
          </a:p>
        </p:txBody>
      </p:sp>
      <p:sp>
        <p:nvSpPr>
          <p:cNvPr id="5" name="Slide Number Placeholder 4"/>
          <p:cNvSpPr>
            <a:spLocks noGrp="1"/>
          </p:cNvSpPr>
          <p:nvPr>
            <p:ph type="sldNum" sz="quarter" idx="12"/>
          </p:nvPr>
        </p:nvSpPr>
        <p:spPr/>
        <p:txBody>
          <a:bodyPr/>
          <a:lstStyle/>
          <a:p>
            <a:pPr>
              <a:defRPr/>
            </a:pPr>
            <a:fld id="{E07C19D4-E26A-4AE4-A970-D489E21375FA}" type="slidenum">
              <a:rPr lang="en-CA"/>
              <a:pPr>
                <a:defRPr/>
              </a:pPr>
              <a:t>5</a:t>
            </a:fld>
            <a:endParaRPr lang="en-C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eaLnBrk="1" hangingPunct="1"/>
            <a:r>
              <a:rPr lang="en-CA" altLang="en-US" smtClean="0"/>
              <a:t>EFFECTIVE GOVERNANCE</a:t>
            </a:r>
          </a:p>
        </p:txBody>
      </p:sp>
      <p:sp>
        <p:nvSpPr>
          <p:cNvPr id="3" name="Content Placeholder 2"/>
          <p:cNvSpPr>
            <a:spLocks noGrp="1"/>
          </p:cNvSpPr>
          <p:nvPr>
            <p:ph idx="1"/>
          </p:nvPr>
        </p:nvSpPr>
        <p:spPr>
          <a:extLst/>
        </p:spPr>
        <p:txBody>
          <a:bodyPr rtlCol="0">
            <a:normAutofit fontScale="92500" lnSpcReduction="10000"/>
          </a:bodyPr>
          <a:lstStyle/>
          <a:p>
            <a:pPr marL="514350" indent="-514350" eaLnBrk="1" fontAlgn="auto" hangingPunct="1">
              <a:spcAft>
                <a:spcPts val="0"/>
              </a:spcAft>
              <a:buFont typeface="+mj-lt"/>
              <a:buAutoNum type="arabicPeriod"/>
              <a:defRPr/>
            </a:pPr>
            <a:r>
              <a:rPr lang="en-CA" dirty="0" smtClean="0"/>
              <a:t>A proactive </a:t>
            </a:r>
            <a:r>
              <a:rPr lang="en-CA" dirty="0" smtClean="0"/>
              <a:t>Board </a:t>
            </a:r>
            <a:r>
              <a:rPr lang="en-CA" dirty="0" smtClean="0"/>
              <a:t>of Directors (</a:t>
            </a:r>
            <a:r>
              <a:rPr lang="en-CA" dirty="0" err="1" smtClean="0"/>
              <a:t>BoD</a:t>
            </a:r>
            <a:r>
              <a:rPr lang="en-CA" dirty="0" smtClean="0"/>
              <a:t>)</a:t>
            </a:r>
          </a:p>
          <a:p>
            <a:pPr marL="514350" indent="-514350" eaLnBrk="1" fontAlgn="auto" hangingPunct="1">
              <a:spcAft>
                <a:spcPts val="0"/>
              </a:spcAft>
              <a:buFont typeface="+mj-lt"/>
              <a:buAutoNum type="arabicPeriod"/>
              <a:defRPr/>
            </a:pPr>
            <a:r>
              <a:rPr lang="en-CA" dirty="0" smtClean="0"/>
              <a:t>Self-reliant and self-governing </a:t>
            </a:r>
          </a:p>
          <a:p>
            <a:pPr marL="514350" indent="-514350" eaLnBrk="1" fontAlgn="auto" hangingPunct="1">
              <a:spcAft>
                <a:spcPts val="0"/>
              </a:spcAft>
              <a:buFont typeface="+mj-lt"/>
              <a:buAutoNum type="arabicPeriod"/>
              <a:defRPr/>
            </a:pPr>
            <a:r>
              <a:rPr lang="en-CA" dirty="0" smtClean="0"/>
              <a:t>Programmed infrastructure improvements</a:t>
            </a:r>
          </a:p>
          <a:p>
            <a:pPr marL="514350" indent="-514350" eaLnBrk="1" fontAlgn="auto" hangingPunct="1">
              <a:spcAft>
                <a:spcPts val="0"/>
              </a:spcAft>
              <a:buFont typeface="+mj-lt"/>
              <a:buAutoNum type="arabicPeriod"/>
              <a:defRPr/>
            </a:pPr>
            <a:r>
              <a:rPr lang="en-CA" dirty="0" err="1" smtClean="0"/>
              <a:t>BoD</a:t>
            </a:r>
            <a:r>
              <a:rPr lang="en-CA" dirty="0" smtClean="0"/>
              <a:t> actively involved in Club operations, plans and expenditures</a:t>
            </a:r>
          </a:p>
          <a:p>
            <a:pPr marL="514350" indent="-514350" eaLnBrk="1" fontAlgn="auto" hangingPunct="1">
              <a:spcAft>
                <a:spcPts val="0"/>
              </a:spcAft>
              <a:buFont typeface="+mj-lt"/>
              <a:buAutoNum type="arabicPeriod"/>
              <a:defRPr/>
            </a:pPr>
            <a:r>
              <a:rPr lang="en-CA" dirty="0" smtClean="0"/>
              <a:t>Increased use of media at meetings </a:t>
            </a:r>
          </a:p>
          <a:p>
            <a:pPr marL="914400" lvl="1" indent="-457200" eaLnBrk="1" fontAlgn="auto" hangingPunct="1">
              <a:spcAft>
                <a:spcPts val="0"/>
              </a:spcAft>
              <a:buFont typeface="+mj-lt"/>
              <a:buAutoNum type="alphaLcPeriod"/>
              <a:defRPr/>
            </a:pPr>
            <a:r>
              <a:rPr lang="en-CA" dirty="0" smtClean="0"/>
              <a:t>Projection capability, briefing notes, fact sheets</a:t>
            </a:r>
          </a:p>
          <a:p>
            <a:pPr marL="514350" indent="-514350" eaLnBrk="1" fontAlgn="auto" hangingPunct="1">
              <a:spcAft>
                <a:spcPts val="0"/>
              </a:spcAft>
              <a:buFont typeface="+mj-lt"/>
              <a:buAutoNum type="arabicPeriod"/>
              <a:defRPr/>
            </a:pPr>
            <a:r>
              <a:rPr lang="en-CA" dirty="0" smtClean="0"/>
              <a:t>Decision taking based upon factual option analysis </a:t>
            </a:r>
          </a:p>
          <a:p>
            <a:pPr marL="514350" indent="-514350" eaLnBrk="1" fontAlgn="auto" hangingPunct="1">
              <a:spcAft>
                <a:spcPts val="0"/>
              </a:spcAft>
              <a:buFont typeface="+mj-lt"/>
              <a:buAutoNum type="arabicPeriod"/>
              <a:defRPr/>
            </a:pPr>
            <a:r>
              <a:rPr lang="en-CA" dirty="0" smtClean="0"/>
              <a:t>Member focused</a:t>
            </a:r>
          </a:p>
          <a:p>
            <a:pPr marL="914400" lvl="1" indent="-457200" eaLnBrk="1" fontAlgn="auto" hangingPunct="1">
              <a:spcAft>
                <a:spcPts val="0"/>
              </a:spcAft>
              <a:buFont typeface="+mj-lt"/>
              <a:buAutoNum type="alphaLcPeriod"/>
              <a:defRPr/>
            </a:pPr>
            <a:r>
              <a:rPr lang="en-CA" dirty="0" smtClean="0"/>
              <a:t>Member participation in critical decisions</a:t>
            </a:r>
          </a:p>
          <a:p>
            <a:pPr marL="914400" lvl="1" indent="-457200" eaLnBrk="1" fontAlgn="auto" hangingPunct="1">
              <a:spcAft>
                <a:spcPts val="0"/>
              </a:spcAft>
              <a:buFont typeface="+mj-lt"/>
              <a:buAutoNum type="alphaLcPeriod"/>
              <a:defRPr/>
            </a:pPr>
            <a:r>
              <a:rPr lang="en-CA" dirty="0" smtClean="0"/>
              <a:t>Primacy of operations</a:t>
            </a:r>
          </a:p>
          <a:p>
            <a:pPr lvl="1" eaLnBrk="1" fontAlgn="auto" hangingPunct="1">
              <a:spcAft>
                <a:spcPts val="0"/>
              </a:spcAft>
              <a:defRPr/>
            </a:pPr>
            <a:endParaRPr lang="en-CA" dirty="0"/>
          </a:p>
        </p:txBody>
      </p:sp>
      <p:sp>
        <p:nvSpPr>
          <p:cNvPr id="4" name="Date Placeholder 3"/>
          <p:cNvSpPr>
            <a:spLocks noGrp="1"/>
          </p:cNvSpPr>
          <p:nvPr>
            <p:ph type="dt" sz="quarter" idx="10"/>
          </p:nvPr>
        </p:nvSpPr>
        <p:spPr/>
        <p:txBody>
          <a:bodyPr/>
          <a:lstStyle/>
          <a:p>
            <a:pPr>
              <a:defRPr/>
            </a:pPr>
            <a:r>
              <a:rPr lang="en-US"/>
              <a:t>5/15/2015</a:t>
            </a:r>
            <a:endParaRPr lang="en-CA"/>
          </a:p>
        </p:txBody>
      </p:sp>
      <p:sp>
        <p:nvSpPr>
          <p:cNvPr id="5" name="Slide Number Placeholder 4"/>
          <p:cNvSpPr>
            <a:spLocks noGrp="1"/>
          </p:cNvSpPr>
          <p:nvPr>
            <p:ph type="sldNum" sz="quarter" idx="12"/>
          </p:nvPr>
        </p:nvSpPr>
        <p:spPr/>
        <p:txBody>
          <a:bodyPr/>
          <a:lstStyle/>
          <a:p>
            <a:pPr>
              <a:defRPr/>
            </a:pPr>
            <a:fld id="{7E78F901-F133-4683-BC1E-BA2B58165C77}" type="slidenum">
              <a:rPr lang="en-CA"/>
              <a:pPr>
                <a:defRPr/>
              </a:pPr>
              <a:t>6</a:t>
            </a:fld>
            <a:endParaRPr lang="en-C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eaLnBrk="1" hangingPunct="1"/>
            <a:r>
              <a:rPr lang="en-CA" altLang="en-US" smtClean="0"/>
              <a:t>FINANCIALLY RESPONSIBLE</a:t>
            </a:r>
          </a:p>
        </p:txBody>
      </p:sp>
      <p:sp>
        <p:nvSpPr>
          <p:cNvPr id="15363" name="Content Placeholder 2"/>
          <p:cNvSpPr>
            <a:spLocks noGrp="1"/>
          </p:cNvSpPr>
          <p:nvPr>
            <p:ph idx="1"/>
          </p:nvPr>
        </p:nvSpPr>
        <p:spPr/>
        <p:txBody>
          <a:bodyPr/>
          <a:lstStyle/>
          <a:p>
            <a:pPr marL="514350" indent="-514350" eaLnBrk="1" hangingPunct="1">
              <a:buFont typeface="Calibri Light" panose="020F0302020204030204" pitchFamily="34" charset="0"/>
              <a:buAutoNum type="arabicPeriod"/>
            </a:pPr>
            <a:r>
              <a:rPr lang="en-CA" altLang="en-US" dirty="0" smtClean="0"/>
              <a:t>Development of fiscal policies governing expenditures in near and long term to include responsibilities and levels of approval</a:t>
            </a:r>
          </a:p>
          <a:p>
            <a:pPr marL="514350" indent="-514350" eaLnBrk="1" hangingPunct="1">
              <a:buFont typeface="Calibri Light" panose="020F0302020204030204" pitchFamily="34" charset="0"/>
              <a:buAutoNum type="arabicPeriod"/>
            </a:pPr>
            <a:r>
              <a:rPr lang="en-CA" altLang="en-US" dirty="0" smtClean="0"/>
              <a:t>Fiscally independent</a:t>
            </a:r>
          </a:p>
          <a:p>
            <a:pPr marL="514350" indent="-514350" eaLnBrk="1" hangingPunct="1">
              <a:buFont typeface="Calibri Light" panose="020F0302020204030204" pitchFamily="34" charset="0"/>
              <a:buAutoNum type="arabicPeriod"/>
            </a:pPr>
            <a:r>
              <a:rPr lang="en-CA" altLang="en-US" dirty="0" smtClean="0"/>
              <a:t>Financial reserves at all levels</a:t>
            </a:r>
          </a:p>
          <a:p>
            <a:pPr marL="971550" lvl="1" indent="-514350" eaLnBrk="1" hangingPunct="1">
              <a:buFont typeface="Calibri Light" panose="020F0302020204030204" pitchFamily="34" charset="0"/>
              <a:buAutoNum type="alphaLcPeriod"/>
            </a:pPr>
            <a:r>
              <a:rPr lang="en-CA" altLang="en-US" dirty="0" smtClean="0"/>
              <a:t>Infrastructure funding</a:t>
            </a:r>
          </a:p>
          <a:p>
            <a:pPr marL="514350" indent="-514350" eaLnBrk="1" hangingPunct="1">
              <a:buFont typeface="Calibri Light" panose="020F0302020204030204" pitchFamily="34" charset="0"/>
              <a:buAutoNum type="arabicPeriod"/>
            </a:pPr>
            <a:r>
              <a:rPr lang="en-CA" altLang="en-US" dirty="0" smtClean="0"/>
              <a:t>Maintain low HOA fees</a:t>
            </a:r>
          </a:p>
          <a:p>
            <a:pPr marL="514350" indent="-514350" eaLnBrk="1" hangingPunct="1">
              <a:buFont typeface="Calibri Light" panose="020F0302020204030204" pitchFamily="34" charset="0"/>
              <a:buAutoNum type="arabicPeriod"/>
            </a:pPr>
            <a:r>
              <a:rPr lang="en-CA" altLang="en-US" dirty="0" smtClean="0"/>
              <a:t>Active and persistent pursuit of delinquent accounts</a:t>
            </a:r>
          </a:p>
          <a:p>
            <a:pPr marL="514350" indent="-514350" eaLnBrk="1" hangingPunct="1">
              <a:buFont typeface="Calibri Light" panose="020F0302020204030204" pitchFamily="34" charset="0"/>
              <a:buAutoNum type="arabicPeriod"/>
            </a:pPr>
            <a:r>
              <a:rPr lang="en-CA" altLang="en-US" dirty="0" smtClean="0"/>
              <a:t>Income opportunities through facility rentals</a:t>
            </a:r>
          </a:p>
          <a:p>
            <a:pPr marL="514350" indent="-514350" eaLnBrk="1" hangingPunct="1">
              <a:buFont typeface="Calibri Light" panose="020F0302020204030204" pitchFamily="34" charset="0"/>
              <a:buAutoNum type="arabicPeriod"/>
            </a:pPr>
            <a:r>
              <a:rPr lang="en-CA" altLang="en-US" dirty="0" err="1" smtClean="0"/>
              <a:t>Rigourous</a:t>
            </a:r>
            <a:r>
              <a:rPr lang="en-CA" altLang="en-US" dirty="0" smtClean="0"/>
              <a:t> cost controls</a:t>
            </a:r>
          </a:p>
          <a:p>
            <a:pPr marL="514350" indent="-514350" eaLnBrk="1" hangingPunct="1">
              <a:buFont typeface="Calibri Light" panose="020F0302020204030204" pitchFamily="34" charset="0"/>
              <a:buAutoNum type="arabicPeriod"/>
            </a:pPr>
            <a:endParaRPr lang="en-CA" altLang="en-US" dirty="0" smtClean="0"/>
          </a:p>
        </p:txBody>
      </p:sp>
      <p:sp>
        <p:nvSpPr>
          <p:cNvPr id="4" name="Date Placeholder 3"/>
          <p:cNvSpPr>
            <a:spLocks noGrp="1"/>
          </p:cNvSpPr>
          <p:nvPr>
            <p:ph type="dt" sz="quarter" idx="10"/>
          </p:nvPr>
        </p:nvSpPr>
        <p:spPr/>
        <p:txBody>
          <a:bodyPr/>
          <a:lstStyle/>
          <a:p>
            <a:pPr>
              <a:defRPr/>
            </a:pPr>
            <a:r>
              <a:rPr lang="en-US"/>
              <a:t>5/15/2015</a:t>
            </a:r>
            <a:endParaRPr lang="en-CA" dirty="0"/>
          </a:p>
        </p:txBody>
      </p:sp>
      <p:sp>
        <p:nvSpPr>
          <p:cNvPr id="5" name="Slide Number Placeholder 4"/>
          <p:cNvSpPr>
            <a:spLocks noGrp="1"/>
          </p:cNvSpPr>
          <p:nvPr>
            <p:ph type="sldNum" sz="quarter" idx="12"/>
          </p:nvPr>
        </p:nvSpPr>
        <p:spPr/>
        <p:txBody>
          <a:bodyPr/>
          <a:lstStyle/>
          <a:p>
            <a:pPr>
              <a:defRPr/>
            </a:pPr>
            <a:fld id="{6F94E159-C109-476D-81A7-B5AC2D868DFB}" type="slidenum">
              <a:rPr lang="en-CA"/>
              <a:pPr>
                <a:defRPr/>
              </a:pPr>
              <a:t>7</a:t>
            </a:fld>
            <a:endParaRPr lang="en-C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5838"/>
          </a:xfrm>
        </p:spPr>
        <p:txBody>
          <a:bodyPr rtlCol="0">
            <a:normAutofit fontScale="90000"/>
          </a:bodyPr>
          <a:lstStyle/>
          <a:p>
            <a:pPr algn="ctr" eaLnBrk="1" fontAlgn="auto" hangingPunct="1">
              <a:spcAft>
                <a:spcPts val="0"/>
              </a:spcAft>
              <a:defRPr/>
            </a:pPr>
            <a:r>
              <a:rPr lang="en-CA" dirty="0"/>
              <a:t>A community of choice within </a:t>
            </a:r>
            <a:r>
              <a:rPr lang="en-CA" dirty="0" smtClean="0"/>
              <a:t> </a:t>
            </a:r>
            <a:r>
              <a:rPr lang="en-CA" dirty="0"/>
              <a:t>North Port</a:t>
            </a:r>
            <a:br>
              <a:rPr lang="en-CA" dirty="0"/>
            </a:br>
            <a:endParaRPr lang="en-CA" dirty="0"/>
          </a:p>
        </p:txBody>
      </p:sp>
      <p:sp>
        <p:nvSpPr>
          <p:cNvPr id="3" name="Content Placeholder 2"/>
          <p:cNvSpPr>
            <a:spLocks noGrp="1"/>
          </p:cNvSpPr>
          <p:nvPr>
            <p:ph idx="1"/>
          </p:nvPr>
        </p:nvSpPr>
        <p:spPr>
          <a:xfrm>
            <a:off x="838200" y="1101725"/>
            <a:ext cx="10515600" cy="5340350"/>
          </a:xfrm>
        </p:spPr>
        <p:txBody>
          <a:bodyPr rtlCol="0">
            <a:normAutofit fontScale="92500" lnSpcReduction="20000"/>
          </a:bodyPr>
          <a:lstStyle/>
          <a:p>
            <a:pPr marL="0" indent="0" eaLnBrk="1" fontAlgn="auto" hangingPunct="1">
              <a:spcAft>
                <a:spcPts val="0"/>
              </a:spcAft>
              <a:buFont typeface="Arial" panose="020B0604020202020204" pitchFamily="34" charset="0"/>
              <a:buNone/>
              <a:defRPr/>
            </a:pPr>
            <a:r>
              <a:rPr lang="en-CA" dirty="0" smtClean="0"/>
              <a:t>1.  Club Support</a:t>
            </a:r>
          </a:p>
          <a:p>
            <a:pPr marL="914400" lvl="1" indent="-457200" eaLnBrk="1" fontAlgn="auto" hangingPunct="1">
              <a:spcAft>
                <a:spcPts val="0"/>
              </a:spcAft>
              <a:buFont typeface="+mj-lt"/>
              <a:buAutoNum type="alphaLcPeriod"/>
              <a:defRPr/>
            </a:pPr>
            <a:r>
              <a:rPr lang="en-CA" dirty="0" smtClean="0"/>
              <a:t>Low HOA fees</a:t>
            </a:r>
          </a:p>
          <a:p>
            <a:pPr marL="914400" lvl="1" indent="-457200" eaLnBrk="1" fontAlgn="auto" hangingPunct="1">
              <a:spcAft>
                <a:spcPts val="0"/>
              </a:spcAft>
              <a:buFont typeface="+mj-lt"/>
              <a:buAutoNum type="alphaLcPeriod"/>
              <a:defRPr/>
            </a:pPr>
            <a:r>
              <a:rPr lang="en-CA" dirty="0" smtClean="0"/>
              <a:t>Clubhouse operations seven days a week</a:t>
            </a:r>
          </a:p>
          <a:p>
            <a:pPr marL="914400" lvl="1" indent="-457200" eaLnBrk="1" fontAlgn="auto" hangingPunct="1">
              <a:spcAft>
                <a:spcPts val="0"/>
              </a:spcAft>
              <a:buFont typeface="+mj-lt"/>
              <a:buAutoNum type="alphaLcPeriod"/>
              <a:defRPr/>
            </a:pPr>
            <a:r>
              <a:rPr lang="en-CA" dirty="0" smtClean="0"/>
              <a:t>Staged infrastructure programme for facility improvements</a:t>
            </a:r>
          </a:p>
          <a:p>
            <a:pPr marL="914400" lvl="1" indent="-457200" eaLnBrk="1" fontAlgn="auto" hangingPunct="1">
              <a:spcAft>
                <a:spcPts val="0"/>
              </a:spcAft>
              <a:buFont typeface="+mj-lt"/>
              <a:buAutoNum type="alphaLcPeriod"/>
              <a:defRPr/>
            </a:pPr>
            <a:r>
              <a:rPr lang="en-CA" dirty="0" smtClean="0"/>
              <a:t>Covenants that improve Jockey Club aesthetics and property values</a:t>
            </a:r>
          </a:p>
          <a:p>
            <a:pPr marL="1428750" lvl="2" indent="-514350" eaLnBrk="1" fontAlgn="auto" hangingPunct="1">
              <a:spcAft>
                <a:spcPts val="0"/>
              </a:spcAft>
              <a:buFont typeface="+mj-lt"/>
              <a:buAutoNum type="romanLcPeriod"/>
              <a:defRPr/>
            </a:pPr>
            <a:r>
              <a:rPr lang="en-CA" dirty="0" smtClean="0"/>
              <a:t>Fair and judicious enforcement</a:t>
            </a:r>
          </a:p>
          <a:p>
            <a:pPr marL="914400" lvl="1" indent="-457200" eaLnBrk="1" fontAlgn="auto" hangingPunct="1">
              <a:spcAft>
                <a:spcPts val="0"/>
              </a:spcAft>
              <a:buFont typeface="+mj-lt"/>
              <a:buAutoNum type="alphaLcPeriod"/>
              <a:defRPr/>
            </a:pPr>
            <a:r>
              <a:rPr lang="en-CA" dirty="0" smtClean="0"/>
              <a:t>Robust information campaign </a:t>
            </a:r>
          </a:p>
          <a:p>
            <a:pPr marL="1428750" lvl="2" indent="-514350" eaLnBrk="1" fontAlgn="auto" hangingPunct="1">
              <a:spcAft>
                <a:spcPts val="0"/>
              </a:spcAft>
              <a:buFont typeface="+mj-lt"/>
              <a:buAutoNum type="romanLcPeriod"/>
              <a:defRPr/>
            </a:pPr>
            <a:r>
              <a:rPr lang="en-CA" dirty="0" smtClean="0"/>
              <a:t>Website; Clarion newsletter; real estate; chamber of commerce, word of mouth</a:t>
            </a:r>
          </a:p>
          <a:p>
            <a:pPr marL="914400" lvl="1" indent="-457200" eaLnBrk="1" fontAlgn="auto" hangingPunct="1">
              <a:spcAft>
                <a:spcPts val="0"/>
              </a:spcAft>
              <a:buFont typeface="+mj-lt"/>
              <a:buAutoNum type="alphaLcPeriod"/>
              <a:defRPr/>
            </a:pPr>
            <a:r>
              <a:rPr lang="en-CA" dirty="0" smtClean="0"/>
              <a:t>Volunteerism</a:t>
            </a:r>
          </a:p>
          <a:p>
            <a:pPr marL="914400" lvl="1" indent="-457200" eaLnBrk="1" fontAlgn="auto" hangingPunct="1">
              <a:spcAft>
                <a:spcPts val="0"/>
              </a:spcAft>
              <a:buFont typeface="+mj-lt"/>
              <a:buAutoNum type="alphaLcPeriod"/>
              <a:defRPr/>
            </a:pPr>
            <a:r>
              <a:rPr lang="en-CA" dirty="0" smtClean="0"/>
              <a:t>Active Block Captains</a:t>
            </a:r>
          </a:p>
          <a:p>
            <a:pPr marL="0" indent="0" eaLnBrk="1" fontAlgn="auto" hangingPunct="1">
              <a:spcAft>
                <a:spcPts val="0"/>
              </a:spcAft>
              <a:buFont typeface="Arial" panose="020B0604020202020204" pitchFamily="34" charset="0"/>
              <a:buNone/>
              <a:defRPr/>
            </a:pPr>
            <a:r>
              <a:rPr lang="en-CA" dirty="0" smtClean="0"/>
              <a:t>2.  Community </a:t>
            </a:r>
            <a:r>
              <a:rPr lang="en-CA" dirty="0"/>
              <a:t>Support</a:t>
            </a:r>
          </a:p>
          <a:p>
            <a:pPr marL="914400" lvl="1" indent="-457200" eaLnBrk="1" fontAlgn="auto" hangingPunct="1">
              <a:spcAft>
                <a:spcPts val="0"/>
              </a:spcAft>
              <a:buFont typeface="+mj-lt"/>
              <a:buAutoNum type="alphaLcPeriod"/>
              <a:defRPr/>
            </a:pPr>
            <a:r>
              <a:rPr lang="en-CA" dirty="0"/>
              <a:t>Continued </a:t>
            </a:r>
            <a:r>
              <a:rPr lang="en-CA" dirty="0" smtClean="0"/>
              <a:t>pro-active liaison </a:t>
            </a:r>
            <a:r>
              <a:rPr lang="en-CA" dirty="0"/>
              <a:t>with City of North Port</a:t>
            </a:r>
          </a:p>
          <a:p>
            <a:pPr marL="914400" lvl="1" indent="-457200" eaLnBrk="1" fontAlgn="auto" hangingPunct="1">
              <a:spcAft>
                <a:spcPts val="0"/>
              </a:spcAft>
              <a:buFont typeface="+mj-lt"/>
              <a:buAutoNum type="alphaLcPeriod"/>
              <a:defRPr/>
            </a:pPr>
            <a:r>
              <a:rPr lang="en-CA" dirty="0"/>
              <a:t>Use of clubhouse as a rental facility</a:t>
            </a:r>
          </a:p>
          <a:p>
            <a:pPr marL="914400" lvl="1" indent="-457200" eaLnBrk="1" fontAlgn="auto" hangingPunct="1">
              <a:spcAft>
                <a:spcPts val="0"/>
              </a:spcAft>
              <a:buFont typeface="+mj-lt"/>
              <a:buAutoNum type="alphaLcPeriod"/>
              <a:defRPr/>
            </a:pPr>
            <a:r>
              <a:rPr lang="en-CA" dirty="0"/>
              <a:t>Support to community </a:t>
            </a:r>
            <a:r>
              <a:rPr lang="en-CA" dirty="0" smtClean="0"/>
              <a:t>activities</a:t>
            </a:r>
          </a:p>
          <a:p>
            <a:pPr marL="1428750" lvl="2" indent="-514350" eaLnBrk="1" fontAlgn="auto" hangingPunct="1">
              <a:spcAft>
                <a:spcPts val="0"/>
              </a:spcAft>
              <a:buFont typeface="+mj-lt"/>
              <a:buAutoNum type="romanLcPeriod"/>
              <a:defRPr/>
            </a:pPr>
            <a:r>
              <a:rPr lang="en-CA" dirty="0" smtClean="0"/>
              <a:t>scouts/guides</a:t>
            </a:r>
            <a:r>
              <a:rPr lang="en-CA" dirty="0"/>
              <a:t>; church </a:t>
            </a:r>
            <a:r>
              <a:rPr lang="en-CA" dirty="0" smtClean="0"/>
              <a:t>groups</a:t>
            </a:r>
            <a:endParaRPr lang="en-CA" dirty="0"/>
          </a:p>
          <a:p>
            <a:pPr marL="914400" lvl="1" indent="-457200" eaLnBrk="1" fontAlgn="auto" hangingPunct="1">
              <a:spcAft>
                <a:spcPts val="0"/>
              </a:spcAft>
              <a:buFont typeface="+mj-lt"/>
              <a:buAutoNum type="alphaLcPeriod"/>
              <a:defRPr/>
            </a:pPr>
            <a:r>
              <a:rPr lang="en-CA" dirty="0"/>
              <a:t>Support to members</a:t>
            </a:r>
          </a:p>
          <a:p>
            <a:pPr marL="1428750" lvl="2" indent="-514350" eaLnBrk="1" fontAlgn="auto" hangingPunct="1">
              <a:spcAft>
                <a:spcPts val="0"/>
              </a:spcAft>
              <a:buFont typeface="+mj-lt"/>
              <a:buAutoNum type="romanLcPeriod"/>
              <a:defRPr/>
            </a:pPr>
            <a:r>
              <a:rPr lang="en-CA" dirty="0" smtClean="0"/>
              <a:t>Internet </a:t>
            </a:r>
            <a:r>
              <a:rPr lang="en-CA" dirty="0"/>
              <a:t>access; photocopying; member contact list; website</a:t>
            </a:r>
          </a:p>
          <a:p>
            <a:pPr lvl="1" eaLnBrk="1" fontAlgn="auto" hangingPunct="1">
              <a:spcAft>
                <a:spcPts val="0"/>
              </a:spcAft>
              <a:defRPr/>
            </a:pPr>
            <a:endParaRPr lang="en-CA" dirty="0" smtClean="0"/>
          </a:p>
          <a:p>
            <a:pPr lvl="1" eaLnBrk="1" fontAlgn="auto" hangingPunct="1">
              <a:spcAft>
                <a:spcPts val="0"/>
              </a:spcAft>
              <a:defRPr/>
            </a:pPr>
            <a:endParaRPr lang="en-CA" dirty="0" smtClean="0"/>
          </a:p>
          <a:p>
            <a:pPr eaLnBrk="1" fontAlgn="auto" hangingPunct="1">
              <a:spcAft>
                <a:spcPts val="0"/>
              </a:spcAft>
              <a:defRPr/>
            </a:pPr>
            <a:endParaRPr lang="en-CA" dirty="0"/>
          </a:p>
        </p:txBody>
      </p:sp>
      <p:sp>
        <p:nvSpPr>
          <p:cNvPr id="4" name="Date Placeholder 3"/>
          <p:cNvSpPr>
            <a:spLocks noGrp="1"/>
          </p:cNvSpPr>
          <p:nvPr>
            <p:ph type="dt" sz="quarter" idx="10"/>
          </p:nvPr>
        </p:nvSpPr>
        <p:spPr/>
        <p:txBody>
          <a:bodyPr/>
          <a:lstStyle/>
          <a:p>
            <a:pPr>
              <a:defRPr/>
            </a:pPr>
            <a:r>
              <a:rPr lang="en-US"/>
              <a:t>5/15/2015</a:t>
            </a:r>
            <a:endParaRPr lang="en-CA"/>
          </a:p>
        </p:txBody>
      </p:sp>
      <p:sp>
        <p:nvSpPr>
          <p:cNvPr id="5" name="Slide Number Placeholder 4"/>
          <p:cNvSpPr>
            <a:spLocks noGrp="1"/>
          </p:cNvSpPr>
          <p:nvPr>
            <p:ph type="sldNum" sz="quarter" idx="12"/>
          </p:nvPr>
        </p:nvSpPr>
        <p:spPr/>
        <p:txBody>
          <a:bodyPr/>
          <a:lstStyle/>
          <a:p>
            <a:pPr>
              <a:defRPr/>
            </a:pPr>
            <a:fld id="{B8A5CB41-AFA6-47B5-B145-AB7664484C93}" type="slidenum">
              <a:rPr lang="en-CA"/>
              <a:pPr>
                <a:defRPr/>
              </a:pPr>
              <a:t>8</a:t>
            </a:fld>
            <a:endParaRPr lang="en-C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33343"/>
            <a:ext cx="10515600" cy="4351338"/>
          </a:xfrm>
          <a:extLst/>
        </p:spPr>
        <p:txBody>
          <a:bodyPr rtlCol="0">
            <a:normAutofit fontScale="92500" lnSpcReduction="20000"/>
          </a:bodyPr>
          <a:lstStyle/>
          <a:p>
            <a:pPr marL="0" indent="0" eaLnBrk="1" fontAlgn="auto" hangingPunct="1">
              <a:spcAft>
                <a:spcPts val="0"/>
              </a:spcAft>
              <a:buFont typeface="Arial" panose="020B0604020202020204" pitchFamily="34" charset="0"/>
              <a:buNone/>
              <a:defRPr/>
            </a:pPr>
            <a:r>
              <a:rPr lang="en-CA" dirty="0" smtClean="0"/>
              <a:t>1.  Grey Power (Seniors/Retirees)</a:t>
            </a:r>
          </a:p>
          <a:p>
            <a:pPr marL="914400" lvl="1" indent="-457200" eaLnBrk="1" fontAlgn="auto" hangingPunct="1">
              <a:spcAft>
                <a:spcPts val="0"/>
              </a:spcAft>
              <a:buFont typeface="+mj-lt"/>
              <a:buAutoNum type="alphaLcPeriod"/>
              <a:defRPr/>
            </a:pPr>
            <a:r>
              <a:rPr lang="en-CA" dirty="0" smtClean="0"/>
              <a:t>Seek skill sets/knowledge to support community operations/administration</a:t>
            </a:r>
          </a:p>
          <a:p>
            <a:pPr marL="1428750" lvl="2" indent="-514350" eaLnBrk="1" fontAlgn="auto" hangingPunct="1">
              <a:spcAft>
                <a:spcPts val="0"/>
              </a:spcAft>
              <a:buFont typeface="+mj-lt"/>
              <a:buAutoNum type="romanLcPeriod"/>
              <a:defRPr/>
            </a:pPr>
            <a:r>
              <a:rPr lang="en-CA" dirty="0" err="1" smtClean="0"/>
              <a:t>Ie</a:t>
            </a:r>
            <a:r>
              <a:rPr lang="en-CA" dirty="0" smtClean="0"/>
              <a:t>. </a:t>
            </a:r>
            <a:r>
              <a:rPr lang="en-CA" dirty="0" smtClean="0"/>
              <a:t>Legal, </a:t>
            </a:r>
            <a:r>
              <a:rPr lang="en-CA" dirty="0" smtClean="0"/>
              <a:t>finance</a:t>
            </a:r>
            <a:r>
              <a:rPr lang="en-CA" dirty="0" smtClean="0"/>
              <a:t>, trades</a:t>
            </a:r>
          </a:p>
          <a:p>
            <a:pPr marL="914400" lvl="1" indent="-457200" eaLnBrk="1" fontAlgn="auto" hangingPunct="1">
              <a:spcAft>
                <a:spcPts val="0"/>
              </a:spcAft>
              <a:buFont typeface="+mj-lt"/>
              <a:buAutoNum type="alphaLcPeriod"/>
              <a:defRPr/>
            </a:pPr>
            <a:r>
              <a:rPr lang="en-CA" dirty="0" smtClean="0"/>
              <a:t>Continue with existing programs/activities.  </a:t>
            </a:r>
          </a:p>
          <a:p>
            <a:pPr marL="914400" lvl="1" indent="-457200" eaLnBrk="1" fontAlgn="auto" hangingPunct="1">
              <a:spcAft>
                <a:spcPts val="0"/>
              </a:spcAft>
              <a:buFont typeface="+mj-lt"/>
              <a:buAutoNum type="alphaLcPeriod"/>
              <a:defRPr/>
            </a:pPr>
            <a:r>
              <a:rPr lang="en-CA" dirty="0" smtClean="0"/>
              <a:t>New programs/activities aimed at an older but more active generation</a:t>
            </a:r>
          </a:p>
          <a:p>
            <a:pPr marL="0" indent="0" eaLnBrk="1" fontAlgn="auto" hangingPunct="1">
              <a:spcAft>
                <a:spcPts val="0"/>
              </a:spcAft>
              <a:buFont typeface="Arial" panose="020B0604020202020204" pitchFamily="34" charset="0"/>
              <a:buNone/>
              <a:defRPr/>
            </a:pPr>
            <a:r>
              <a:rPr lang="en-CA" dirty="0" smtClean="0"/>
              <a:t>2.  Family </a:t>
            </a:r>
            <a:r>
              <a:rPr lang="en-CA" dirty="0"/>
              <a:t>friendly</a:t>
            </a:r>
          </a:p>
          <a:p>
            <a:pPr marL="914400" lvl="1" indent="-457200" eaLnBrk="1" fontAlgn="auto" hangingPunct="1">
              <a:spcAft>
                <a:spcPts val="0"/>
              </a:spcAft>
              <a:buFont typeface="+mj-lt"/>
              <a:buAutoNum type="alphaLcPeriod"/>
              <a:defRPr/>
            </a:pPr>
            <a:r>
              <a:rPr lang="en-CA" dirty="0"/>
              <a:t>Clubhouse activities aimed at children/youth</a:t>
            </a:r>
          </a:p>
          <a:p>
            <a:pPr marL="914400" lvl="1" indent="-457200" eaLnBrk="1" fontAlgn="auto" hangingPunct="1">
              <a:spcAft>
                <a:spcPts val="0"/>
              </a:spcAft>
              <a:buFont typeface="+mj-lt"/>
              <a:buAutoNum type="alphaLcPeriod"/>
              <a:defRPr/>
            </a:pPr>
            <a:r>
              <a:rPr lang="en-CA" dirty="0"/>
              <a:t>Availability of clubhouse and amenities </a:t>
            </a:r>
            <a:r>
              <a:rPr lang="en-CA" dirty="0" smtClean="0"/>
              <a:t>on weekdays and weekends</a:t>
            </a:r>
          </a:p>
          <a:p>
            <a:pPr marL="1428750" lvl="2" indent="-514350" eaLnBrk="1" fontAlgn="auto" hangingPunct="1">
              <a:spcAft>
                <a:spcPts val="0"/>
              </a:spcAft>
              <a:buFont typeface="+mj-lt"/>
              <a:buAutoNum type="romanLcPeriod"/>
              <a:defRPr/>
            </a:pPr>
            <a:r>
              <a:rPr lang="en-CA" dirty="0" smtClean="0"/>
              <a:t>Community dinners/dances/BBQs</a:t>
            </a:r>
            <a:endParaRPr lang="en-CA" dirty="0"/>
          </a:p>
          <a:p>
            <a:pPr marL="914400" lvl="1" indent="-457200" eaLnBrk="1" fontAlgn="auto" hangingPunct="1">
              <a:spcAft>
                <a:spcPts val="0"/>
              </a:spcAft>
              <a:buFont typeface="+mj-lt"/>
              <a:buAutoNum type="alphaLcPeriod"/>
              <a:defRPr/>
            </a:pPr>
            <a:r>
              <a:rPr lang="en-CA" dirty="0"/>
              <a:t>Increased representation </a:t>
            </a:r>
            <a:r>
              <a:rPr lang="en-CA" dirty="0" smtClean="0"/>
              <a:t>on </a:t>
            </a:r>
            <a:r>
              <a:rPr lang="en-CA" dirty="0"/>
              <a:t>Board of Directors and </a:t>
            </a:r>
            <a:r>
              <a:rPr lang="en-CA" dirty="0" smtClean="0"/>
              <a:t>committees</a:t>
            </a:r>
          </a:p>
          <a:p>
            <a:pPr marL="914400" lvl="1" indent="-457200" eaLnBrk="1" fontAlgn="auto" hangingPunct="1">
              <a:spcAft>
                <a:spcPts val="0"/>
              </a:spcAft>
              <a:buFont typeface="+mj-lt"/>
              <a:buAutoNum type="alphaLcPeriod"/>
              <a:defRPr/>
            </a:pPr>
            <a:r>
              <a:rPr lang="en-CA" dirty="0" smtClean="0"/>
              <a:t>Sport activities</a:t>
            </a:r>
          </a:p>
          <a:p>
            <a:pPr marL="1428750" lvl="2" indent="-514350" eaLnBrk="1" fontAlgn="auto" hangingPunct="1">
              <a:spcAft>
                <a:spcPts val="0"/>
              </a:spcAft>
              <a:buFont typeface="+mj-lt"/>
              <a:buAutoNum type="romanLcPeriod"/>
              <a:defRPr/>
            </a:pPr>
            <a:r>
              <a:rPr lang="en-CA" dirty="0" smtClean="0"/>
              <a:t>pool exercise/swimming lessons</a:t>
            </a:r>
          </a:p>
          <a:p>
            <a:pPr marL="1428750" lvl="2" indent="-514350" eaLnBrk="1" fontAlgn="auto" hangingPunct="1">
              <a:spcAft>
                <a:spcPts val="0"/>
              </a:spcAft>
              <a:buFont typeface="+mj-lt"/>
              <a:buAutoNum type="romanLcPeriod"/>
              <a:defRPr/>
            </a:pPr>
            <a:r>
              <a:rPr lang="en-CA" dirty="0" smtClean="0"/>
              <a:t>Tournaments</a:t>
            </a:r>
          </a:p>
          <a:p>
            <a:pPr marL="514350" indent="-514350" eaLnBrk="1" fontAlgn="auto" hangingPunct="1">
              <a:spcAft>
                <a:spcPts val="0"/>
              </a:spcAft>
              <a:buFont typeface="+mj-lt"/>
              <a:buAutoNum type="arabicPeriod" startAt="3"/>
              <a:defRPr/>
            </a:pPr>
            <a:r>
              <a:rPr lang="en-CA" dirty="0" smtClean="0"/>
              <a:t>Recreation Programmes common to all</a:t>
            </a:r>
          </a:p>
          <a:p>
            <a:pPr marL="0" indent="0" eaLnBrk="1" fontAlgn="auto" hangingPunct="1">
              <a:spcAft>
                <a:spcPts val="0"/>
              </a:spcAft>
              <a:buFont typeface="Arial" panose="020B0604020202020204" pitchFamily="34" charset="0"/>
              <a:buNone/>
              <a:defRPr/>
            </a:pPr>
            <a:endParaRPr lang="en-CA" dirty="0" smtClean="0"/>
          </a:p>
          <a:p>
            <a:pPr lvl="1" eaLnBrk="1" fontAlgn="auto" hangingPunct="1">
              <a:spcAft>
                <a:spcPts val="0"/>
              </a:spcAft>
              <a:defRPr/>
            </a:pPr>
            <a:endParaRPr lang="en-CA" dirty="0" smtClean="0"/>
          </a:p>
        </p:txBody>
      </p:sp>
      <p:sp>
        <p:nvSpPr>
          <p:cNvPr id="18435" name="Title 1"/>
          <p:cNvSpPr>
            <a:spLocks noGrp="1"/>
          </p:cNvSpPr>
          <p:nvPr>
            <p:ph type="title"/>
          </p:nvPr>
        </p:nvSpPr>
        <p:spPr>
          <a:xfrm>
            <a:off x="838200" y="177800"/>
            <a:ext cx="10515600" cy="1325563"/>
          </a:xfrm>
        </p:spPr>
        <p:txBody>
          <a:bodyPr/>
          <a:lstStyle/>
          <a:p>
            <a:pPr algn="ctr" eaLnBrk="1" hangingPunct="1"/>
            <a:r>
              <a:rPr lang="en-CA" altLang="en-US" smtClean="0"/>
              <a:t>Member Oriented</a:t>
            </a:r>
          </a:p>
        </p:txBody>
      </p:sp>
      <p:sp>
        <p:nvSpPr>
          <p:cNvPr id="2" name="Date Placeholder 1"/>
          <p:cNvSpPr>
            <a:spLocks noGrp="1"/>
          </p:cNvSpPr>
          <p:nvPr>
            <p:ph type="dt" sz="quarter" idx="10"/>
          </p:nvPr>
        </p:nvSpPr>
        <p:spPr/>
        <p:txBody>
          <a:bodyPr/>
          <a:lstStyle/>
          <a:p>
            <a:pPr>
              <a:defRPr/>
            </a:pPr>
            <a:r>
              <a:rPr lang="en-US"/>
              <a:t>5/15/2015</a:t>
            </a:r>
            <a:endParaRPr lang="en-CA"/>
          </a:p>
        </p:txBody>
      </p:sp>
      <p:sp>
        <p:nvSpPr>
          <p:cNvPr id="5" name="Slide Number Placeholder 4"/>
          <p:cNvSpPr>
            <a:spLocks noGrp="1"/>
          </p:cNvSpPr>
          <p:nvPr>
            <p:ph type="sldNum" sz="quarter" idx="12"/>
          </p:nvPr>
        </p:nvSpPr>
        <p:spPr/>
        <p:txBody>
          <a:bodyPr/>
          <a:lstStyle/>
          <a:p>
            <a:pPr>
              <a:defRPr/>
            </a:pPr>
            <a:fld id="{BBDA81DF-E672-482A-80AE-AEE6397BA86E}" type="slidenum">
              <a:rPr lang="en-CA"/>
              <a:pPr>
                <a:defRPr/>
              </a:pPr>
              <a:t>9</a:t>
            </a:fld>
            <a:endParaRPr lang="en-CA"/>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612</Words>
  <Application>Microsoft Office PowerPoint</Application>
  <PresentationFormat>Widescreen</PresentationFormat>
  <Paragraphs>124</Paragraphs>
  <Slides>12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Arial</vt:lpstr>
      <vt:lpstr>Calibri Light</vt:lpstr>
      <vt:lpstr>Lucida Grande, Arial, Verdana, </vt:lpstr>
      <vt:lpstr>Office Theme</vt:lpstr>
      <vt:lpstr>JOCKEY CLUB STRATEGIC FIVE YEAR PLAN</vt:lpstr>
      <vt:lpstr>AIM</vt:lpstr>
      <vt:lpstr>Jockey Club Vision Statement</vt:lpstr>
      <vt:lpstr>Amenities</vt:lpstr>
      <vt:lpstr>JOCKEY CLUB STRATEGIC GOALS</vt:lpstr>
      <vt:lpstr>EFFECTIVE GOVERNANCE</vt:lpstr>
      <vt:lpstr>FINANCIALLY RESPONSIBLE</vt:lpstr>
      <vt:lpstr>A community of choice within  North Port </vt:lpstr>
      <vt:lpstr>Member Oriented</vt:lpstr>
      <vt:lpstr>Key Desired Effects</vt:lpstr>
      <vt:lpstr>End State</vt:lpstr>
      <vt:lpstr>The Way Ahead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JOCKEY CLUB STRATEGIC PLAN</dc:title>
  <dc:creator>David Casarsa</dc:creator>
  <cp:lastModifiedBy>David Casarsa</cp:lastModifiedBy>
  <cp:revision>45</cp:revision>
  <dcterms:created xsi:type="dcterms:W3CDTF">2015-01-23T19:48:23Z</dcterms:created>
  <dcterms:modified xsi:type="dcterms:W3CDTF">2016-02-08T15:16:22Z</dcterms:modified>
</cp:coreProperties>
</file>